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0" r:id="rId7"/>
    <p:sldId id="257" r:id="rId8"/>
    <p:sldId id="258" r:id="rId9"/>
    <p:sldId id="268" r:id="rId10"/>
    <p:sldId id="259" r:id="rId11"/>
    <p:sldId id="267" r:id="rId12"/>
    <p:sldId id="261" r:id="rId13"/>
    <p:sldId id="256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-5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2482A9-65FF-5B94-04F6-C0E47813C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223D7D-80E0-696C-E088-05FDFC92E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3853F0-B13E-44B4-E6A6-0E76F8942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E9534-E6C6-4E4A-9A5B-D6EC9BDF2782}" type="datetimeFigureOut">
              <a:rPr lang="fr-FR" smtClean="0"/>
              <a:t>16/11/2024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B1B6E9-6064-E13F-D25D-CE9A0F624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5654DD-2F68-1EB3-BFF2-E2BEF8057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D09E-DA56-4619-8E0C-E2531C4042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3058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7E2C34-A49B-73B9-81B9-1C7693D02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7DEED8B-CC27-5443-B5B0-C1E94368D0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50D506-C7D8-E209-9C15-6AA541912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E9534-E6C6-4E4A-9A5B-D6EC9BDF2782}" type="datetimeFigureOut">
              <a:rPr lang="fr-FR" smtClean="0"/>
              <a:t>16/11/2024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BE28C4-C82C-0687-AD0A-D0A880C6E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6EDB03-ECAF-5811-85C9-AE251136B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D09E-DA56-4619-8E0C-E2531C4042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0385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A8A963A-DBC6-9BBD-7474-2766A487E9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92A4456-A9BB-817F-A685-8031E1F8A1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DCA247-C34F-1C9C-6096-5D8861CB6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E9534-E6C6-4E4A-9A5B-D6EC9BDF2782}" type="datetimeFigureOut">
              <a:rPr lang="fr-FR" smtClean="0"/>
              <a:t>16/11/2024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44EAC8-0E1A-E372-4053-FB4C4199B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B89DE1-05D6-61CC-0198-F921D2727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D09E-DA56-4619-8E0C-E2531C4042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0260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3DFCDA-78EC-8414-E0F5-271DA947A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8C939B-529A-B86F-0E0E-F83F7EE05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588E0F-89DD-37DA-C828-48A05A707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E9534-E6C6-4E4A-9A5B-D6EC9BDF2782}" type="datetimeFigureOut">
              <a:rPr lang="fr-FR" smtClean="0"/>
              <a:t>16/11/2024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689726-F2D7-F525-1B42-B468893DE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0C9BDE-529C-BDA1-50CC-3F082B9F1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D09E-DA56-4619-8E0C-E2531C4042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8941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28AC25-3B2B-2BDA-7131-A43D1D4A6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35905EF-FB7C-05A1-1875-C38C7A44B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C3CBC3-2B24-7BC2-7A64-935BF600F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E9534-E6C6-4E4A-9A5B-D6EC9BDF2782}" type="datetimeFigureOut">
              <a:rPr lang="fr-FR" smtClean="0"/>
              <a:t>16/11/2024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E3AE57-6342-8398-AC53-7D1903D30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BC40CB-8F97-3174-8AE9-141B7F77C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D09E-DA56-4619-8E0C-E2531C4042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456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FFBC6F-DA6C-0BBB-5056-980762FCC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62DFAF-C7D5-5E6F-E2B4-2BB0223F27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BF36626-9B48-4375-E237-CADB6E12F4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A08C860-F636-2F2D-6555-17DEC9A3A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E9534-E6C6-4E4A-9A5B-D6EC9BDF2782}" type="datetimeFigureOut">
              <a:rPr lang="fr-FR" smtClean="0"/>
              <a:t>16/11/2024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0C2E74B-0FF2-7A29-9A09-0DB00ADDD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4B56AE-12F7-C45F-CE34-5C5D50BAA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D09E-DA56-4619-8E0C-E2531C4042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077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906DB1-4636-8E96-83FB-93A16C4E6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3C154A-C3D0-E597-FB56-4F836DA05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214681D-2E44-96B1-F783-DE08492F1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DA6AFEA-4EAD-7D20-83F5-260DFAAC1F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0B5507A-0AFC-37E9-F4B5-F77DC30F12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534B3FE-C5BC-0239-FBB9-155B9CFDE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E9534-E6C6-4E4A-9A5B-D6EC9BDF2782}" type="datetimeFigureOut">
              <a:rPr lang="fr-FR" smtClean="0"/>
              <a:t>16/11/2024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E5151C3-3B7B-D59B-9A62-3A86CBC26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2E57DCF-7E27-9FCE-277F-6C4A88716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D09E-DA56-4619-8E0C-E2531C4042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3143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79663F-5889-B785-1662-22E17C13D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70F426A-3771-85BD-019E-2F5CCDE86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E9534-E6C6-4E4A-9A5B-D6EC9BDF2782}" type="datetimeFigureOut">
              <a:rPr lang="fr-FR" smtClean="0"/>
              <a:t>16/11/2024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CB275E9-68C3-CAD0-C360-C6BD6A184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BDED626-D5DD-7F01-E854-CE2914F5C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D09E-DA56-4619-8E0C-E2531C4042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4631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47536AC-7CDD-30AB-AFFE-89B820AED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E9534-E6C6-4E4A-9A5B-D6EC9BDF2782}" type="datetimeFigureOut">
              <a:rPr lang="fr-FR" smtClean="0"/>
              <a:t>16/11/2024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ECB4021-A0FC-CCDB-533D-7C8851F2A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5C6388-6A54-8F8A-27EA-EAEF49BA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D09E-DA56-4619-8E0C-E2531C4042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5800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792BFB-9492-6F7F-A358-FE56146AB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DB7098-39E6-E76C-10BD-F5EAD6C07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A39BA28-86A5-8E01-630D-9B44ADF020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2C54312-7A95-9046-5314-219812B42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E9534-E6C6-4E4A-9A5B-D6EC9BDF2782}" type="datetimeFigureOut">
              <a:rPr lang="fr-FR" smtClean="0"/>
              <a:t>16/11/2024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94C5D7B-BB6C-B252-CEDA-CD941D66C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1C65793-5E61-D21B-C050-99AFEE1ED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D09E-DA56-4619-8E0C-E2531C4042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9479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389100-14D0-1870-1B84-2B61BEC75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FF30E31-DD6A-2F31-1260-1480EB0B09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17331F3-B325-46F1-465B-D99C61D695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E6986A8-90B0-0936-BBD7-E33AEC4D6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E9534-E6C6-4E4A-9A5B-D6EC9BDF2782}" type="datetimeFigureOut">
              <a:rPr lang="fr-FR" smtClean="0"/>
              <a:t>16/11/2024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B96BCDD-B993-5603-BD23-0934C6CD9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1016279-F971-1269-EA90-2F371E8BF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D09E-DA56-4619-8E0C-E2531C4042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2657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0CA8947-B34C-42E7-7CD5-584944066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D585AF3-59F6-4D08-BC93-260834941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A4C07C-FC52-6194-86EB-431D6C1DF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3E9534-E6C6-4E4A-9A5B-D6EC9BDF2782}" type="datetimeFigureOut">
              <a:rPr lang="fr-FR" smtClean="0"/>
              <a:t>16/11/2024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CF9997-7E49-4501-DEED-BAFFD5F72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82CD32-8B4D-99DF-2CED-EDCF7E3DE1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A5D09E-DA56-4619-8E0C-E2531C4042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26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7435F9-2251-8DFF-43A0-F7EEE952E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261" y="2103437"/>
            <a:ext cx="10515600" cy="1325563"/>
          </a:xfrm>
        </p:spPr>
        <p:txBody>
          <a:bodyPr/>
          <a:lstStyle/>
          <a:p>
            <a:r>
              <a:rPr lang="fr-FR" dirty="0"/>
              <a:t>LE CHOCOLAT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717E7B7-54BC-2FDD-1349-131CC6DCDE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6"/>
          <a:stretch/>
        </p:blipFill>
        <p:spPr bwMode="auto">
          <a:xfrm>
            <a:off x="7725507" y="2532184"/>
            <a:ext cx="4243754" cy="393895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4FDEF276-AB42-5582-1072-3375E4CFB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92" y="117232"/>
            <a:ext cx="3552092" cy="355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B7D5880-99FB-258A-93F5-44B39F844CEC}"/>
              </a:ext>
            </a:extLst>
          </p:cNvPr>
          <p:cNvSpPr txBox="1"/>
          <p:nvPr/>
        </p:nvSpPr>
        <p:spPr>
          <a:xfrm>
            <a:off x="4381500" y="6162343"/>
            <a:ext cx="7239000" cy="394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7191375" algn="l"/>
              </a:tabLst>
            </a:pPr>
            <a:r>
              <a:rPr lang="fr-FR" sz="1800" kern="100" dirty="0">
                <a:effectLst/>
                <a:latin typeface="Curlz MT" panose="04040404050702020202" pitchFamily="82" charset="0"/>
                <a:ea typeface="Aptos" panose="020B0004020202020204" pitchFamily="34" charset="0"/>
                <a:cs typeface="Calibri" panose="020F0502020204030204" pitchFamily="34" charset="0"/>
              </a:rPr>
              <a:t>www.ardoise-craie.fr</a:t>
            </a:r>
            <a:endParaRPr lang="fr-FR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31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6CB9D90C-5ED9-204F-BE07-D1B278046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29" y="261937"/>
            <a:ext cx="5302129" cy="398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15CE610-4AA5-F31D-0D86-14D968A5A595}"/>
              </a:ext>
            </a:extLst>
          </p:cNvPr>
          <p:cNvSpPr txBox="1"/>
          <p:nvPr/>
        </p:nvSpPr>
        <p:spPr>
          <a:xfrm>
            <a:off x="417299" y="4388899"/>
            <a:ext cx="527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3) Le SECHAGE des fèves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3C4D79B9-A6C2-B165-39C3-3B506F78A3CE}"/>
              </a:ext>
            </a:extLst>
          </p:cNvPr>
          <p:cNvGrpSpPr/>
          <p:nvPr/>
        </p:nvGrpSpPr>
        <p:grpSpPr>
          <a:xfrm>
            <a:off x="5831746" y="1632422"/>
            <a:ext cx="6128723" cy="4883133"/>
            <a:chOff x="5831746" y="1632422"/>
            <a:chExt cx="6128723" cy="4883133"/>
          </a:xfrm>
        </p:grpSpPr>
        <p:pic>
          <p:nvPicPr>
            <p:cNvPr id="4100" name="Picture 4">
              <a:extLst>
                <a:ext uri="{FF2B5EF4-FFF2-40B4-BE49-F238E27FC236}">
                  <a16:creationId xmlns:a16="http://schemas.microsoft.com/office/drawing/2014/main" id="{4241FF47-ED51-2CC5-DE06-C92EBB0714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1746" y="2439954"/>
              <a:ext cx="6128723" cy="4075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0DEF8030-11C6-5E24-ED51-B9917118A4D9}"/>
                </a:ext>
              </a:extLst>
            </p:cNvPr>
            <p:cNvSpPr txBox="1"/>
            <p:nvPr/>
          </p:nvSpPr>
          <p:spPr>
            <a:xfrm>
              <a:off x="6787661" y="1632422"/>
              <a:ext cx="450341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4) La TORREFACTION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500C90FB-E25D-6F58-6BF4-94A1CE4C574E}"/>
              </a:ext>
            </a:extLst>
          </p:cNvPr>
          <p:cNvSpPr txBox="1"/>
          <p:nvPr/>
        </p:nvSpPr>
        <p:spPr>
          <a:xfrm>
            <a:off x="3765804" y="6318129"/>
            <a:ext cx="7239000" cy="394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7191375" algn="l"/>
              </a:tabLst>
            </a:pPr>
            <a:r>
              <a:rPr lang="fr-FR" sz="1800" kern="100" dirty="0">
                <a:effectLst/>
                <a:latin typeface="Curlz MT" panose="04040404050702020202" pitchFamily="82" charset="0"/>
                <a:ea typeface="Aptos" panose="020B0004020202020204" pitchFamily="34" charset="0"/>
                <a:cs typeface="Calibri" panose="020F0502020204030204" pitchFamily="34" charset="0"/>
              </a:rPr>
              <a:t>www.ardoise-craie.fr</a:t>
            </a:r>
            <a:endParaRPr lang="fr-FR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67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DB15FAB-78EF-BF40-7824-2F420BC51D68}"/>
              </a:ext>
            </a:extLst>
          </p:cNvPr>
          <p:cNvSpPr txBox="1"/>
          <p:nvPr/>
        </p:nvSpPr>
        <p:spPr>
          <a:xfrm>
            <a:off x="609600" y="305068"/>
            <a:ext cx="11500338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BILAN</a:t>
            </a:r>
          </a:p>
          <a:p>
            <a:endParaRPr lang="fr-FR" sz="4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fèves de cacao ne sont </a:t>
            </a:r>
            <a:r>
              <a:rPr lang="fr-FR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 comestibles </a:t>
            </a:r>
            <a:r>
              <a:rPr lang="fr-FR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à l’état naturel. </a:t>
            </a:r>
          </a:p>
          <a:p>
            <a:r>
              <a:rPr lang="fr-FR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Pour produire les aliments à base de cacao que nous consommons, il faut transformer les fèves :</a:t>
            </a:r>
            <a:endParaRPr lang="fr-FR" sz="4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Tx/>
              <a:buChar char="-"/>
            </a:pPr>
            <a:r>
              <a:rPr lang="fr-FR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récolter (la </a:t>
            </a:r>
            <a:r>
              <a:rPr lang="fr-FR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récolte</a:t>
            </a:r>
            <a:r>
              <a:rPr lang="fr-FR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71500" indent="-571500">
              <a:buFontTx/>
              <a:buChar char="-"/>
            </a:pPr>
            <a:r>
              <a:rPr lang="fr-FR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faire fermenter (la </a:t>
            </a:r>
            <a:r>
              <a:rPr lang="fr-FR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fermentation</a:t>
            </a:r>
            <a:r>
              <a:rPr lang="fr-FR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71500" indent="-571500">
              <a:buFontTx/>
              <a:buChar char="-"/>
            </a:pPr>
            <a:r>
              <a:rPr lang="fr-FR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fr-FR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 faire sécher (le </a:t>
            </a:r>
            <a:r>
              <a:rPr lang="fr-FR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séchage</a:t>
            </a:r>
            <a:r>
              <a:rPr lang="fr-FR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71500" indent="-571500">
              <a:buFontTx/>
              <a:buChar char="-"/>
            </a:pPr>
            <a:r>
              <a:rPr lang="fr-FR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faire torréfier (la </a:t>
            </a:r>
            <a:r>
              <a:rPr lang="fr-FR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torréfaction</a:t>
            </a:r>
            <a:r>
              <a:rPr lang="fr-FR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fr-FR" sz="4000" b="0" i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6279B91-D50C-BFD3-0F3B-89D7133F7FF9}"/>
              </a:ext>
            </a:extLst>
          </p:cNvPr>
          <p:cNvSpPr txBox="1"/>
          <p:nvPr/>
        </p:nvSpPr>
        <p:spPr>
          <a:xfrm>
            <a:off x="10020300" y="6313201"/>
            <a:ext cx="7239000" cy="394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7191375" algn="l"/>
              </a:tabLst>
            </a:pPr>
            <a:r>
              <a:rPr lang="fr-FR" sz="1800" kern="100" dirty="0">
                <a:effectLst/>
                <a:latin typeface="Curlz MT" panose="04040404050702020202" pitchFamily="82" charset="0"/>
                <a:ea typeface="Aptos" panose="020B0004020202020204" pitchFamily="34" charset="0"/>
                <a:cs typeface="Calibri" panose="020F0502020204030204" pitchFamily="34" charset="0"/>
              </a:rPr>
              <a:t>www.ardoise-craie.fr</a:t>
            </a:r>
            <a:endParaRPr lang="fr-FR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184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8FD0C-1D5E-BD77-9DAD-093E17F0D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D7DA95-7CCC-923D-B264-76D031D3E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7741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Séance 5: Géographie </a:t>
            </a:r>
            <a:r>
              <a:rPr lang="fr-FR"/>
              <a:t>du chocolat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C15864F-6C55-6EE2-0F47-7EE258686E3B}"/>
              </a:ext>
            </a:extLst>
          </p:cNvPr>
          <p:cNvSpPr txBox="1"/>
          <p:nvPr/>
        </p:nvSpPr>
        <p:spPr>
          <a:xfrm>
            <a:off x="4953000" y="6118129"/>
            <a:ext cx="7239000" cy="394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7191375" algn="l"/>
              </a:tabLst>
            </a:pPr>
            <a:r>
              <a:rPr lang="fr-FR" sz="1800" kern="100" dirty="0">
                <a:effectLst/>
                <a:latin typeface="Curlz MT" panose="04040404050702020202" pitchFamily="82" charset="0"/>
                <a:ea typeface="Aptos" panose="020B0004020202020204" pitchFamily="34" charset="0"/>
                <a:cs typeface="Calibri" panose="020F0502020204030204" pitchFamily="34" charset="0"/>
              </a:rPr>
              <a:t>www.ardoise-craie.fr</a:t>
            </a:r>
            <a:endParaRPr lang="fr-FR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202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06AC50-EC92-AB7E-C491-5AF1273DF9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7F502F6-40CC-9A6E-42A1-CE4DF2FC01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ADE5A4D6-A264-B339-3A1B-1DE747AB6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0"/>
            <a:ext cx="12084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F0516C6-6F4D-14C7-E845-7EE780249C9F}"/>
              </a:ext>
            </a:extLst>
          </p:cNvPr>
          <p:cNvSpPr txBox="1"/>
          <p:nvPr/>
        </p:nvSpPr>
        <p:spPr>
          <a:xfrm>
            <a:off x="10020300" y="6313201"/>
            <a:ext cx="7239000" cy="394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7191375" algn="l"/>
              </a:tabLst>
            </a:pPr>
            <a:r>
              <a:rPr lang="fr-FR" sz="1800" kern="100" dirty="0">
                <a:effectLst/>
                <a:latin typeface="Curlz MT" panose="04040404050702020202" pitchFamily="82" charset="0"/>
                <a:ea typeface="Aptos" panose="020B0004020202020204" pitchFamily="34" charset="0"/>
                <a:cs typeface="Calibri" panose="020F0502020204030204" pitchFamily="34" charset="0"/>
              </a:rPr>
              <a:t>www.ardoise-craie.fr</a:t>
            </a:r>
            <a:endParaRPr lang="fr-FR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866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5CEE05-0A5E-02E2-813B-01812BFE2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0554" y="2769332"/>
            <a:ext cx="10562492" cy="6596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4400" dirty="0"/>
              <a:t>Séance 1 : Dégustation et comparaison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C292484-92FA-C64D-704B-6CB7C0979A3D}"/>
              </a:ext>
            </a:extLst>
          </p:cNvPr>
          <p:cNvSpPr txBox="1"/>
          <p:nvPr/>
        </p:nvSpPr>
        <p:spPr>
          <a:xfrm>
            <a:off x="4381500" y="6162343"/>
            <a:ext cx="7239000" cy="394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7191375" algn="l"/>
              </a:tabLst>
            </a:pPr>
            <a:r>
              <a:rPr lang="fr-FR" sz="1800" kern="100" dirty="0">
                <a:effectLst/>
                <a:latin typeface="Curlz MT" panose="04040404050702020202" pitchFamily="82" charset="0"/>
                <a:ea typeface="Aptos" panose="020B0004020202020204" pitchFamily="34" charset="0"/>
                <a:cs typeface="Calibri" panose="020F0502020204030204" pitchFamily="34" charset="0"/>
              </a:rPr>
              <a:t>www.ardoise-craie.fr</a:t>
            </a:r>
            <a:endParaRPr lang="fr-FR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866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F2FDCEC0-0EBD-3533-BA57-73A718647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7" y="240765"/>
            <a:ext cx="11984828" cy="484704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E376EC2-1F2A-9238-1652-22746BF94DA9}"/>
              </a:ext>
            </a:extLst>
          </p:cNvPr>
          <p:cNvSpPr txBox="1"/>
          <p:nvPr/>
        </p:nvSpPr>
        <p:spPr>
          <a:xfrm>
            <a:off x="4381500" y="6162343"/>
            <a:ext cx="7239000" cy="394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7191375" algn="l"/>
              </a:tabLst>
            </a:pPr>
            <a:r>
              <a:rPr lang="fr-FR" sz="1800" kern="100" dirty="0">
                <a:effectLst/>
                <a:latin typeface="Curlz MT" panose="04040404050702020202" pitchFamily="82" charset="0"/>
                <a:ea typeface="Aptos" panose="020B0004020202020204" pitchFamily="34" charset="0"/>
                <a:cs typeface="Calibri" panose="020F0502020204030204" pitchFamily="34" charset="0"/>
              </a:rPr>
              <a:t>www.ardoise-craie.fr</a:t>
            </a:r>
            <a:endParaRPr lang="fr-FR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149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37458-0F30-672E-209E-E8C61E53B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132CC30-E2B2-9DDC-2532-BBACB51059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68"/>
          <a:stretch/>
        </p:blipFill>
        <p:spPr>
          <a:xfrm>
            <a:off x="192944" y="1182604"/>
            <a:ext cx="11806111" cy="406664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AAEDFD3-75D4-48E2-3D28-2C7EDA4FBB40}"/>
              </a:ext>
            </a:extLst>
          </p:cNvPr>
          <p:cNvSpPr txBox="1"/>
          <p:nvPr/>
        </p:nvSpPr>
        <p:spPr>
          <a:xfrm>
            <a:off x="4381500" y="6162343"/>
            <a:ext cx="7239000" cy="394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7191375" algn="l"/>
              </a:tabLst>
            </a:pPr>
            <a:r>
              <a:rPr lang="fr-FR" sz="1800" kern="100" dirty="0">
                <a:effectLst/>
                <a:latin typeface="Curlz MT" panose="04040404050702020202" pitchFamily="82" charset="0"/>
                <a:ea typeface="Aptos" panose="020B0004020202020204" pitchFamily="34" charset="0"/>
                <a:cs typeface="Calibri" panose="020F0502020204030204" pitchFamily="34" charset="0"/>
              </a:rPr>
              <a:t>www.ardoise-craie.fr</a:t>
            </a:r>
            <a:endParaRPr lang="fr-FR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780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BC51AE0-FE6E-B145-C18F-BC674FF27638}"/>
              </a:ext>
            </a:extLst>
          </p:cNvPr>
          <p:cNvSpPr txBox="1"/>
          <p:nvPr/>
        </p:nvSpPr>
        <p:spPr>
          <a:xfrm>
            <a:off x="504090" y="955391"/>
            <a:ext cx="111838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Nous avons </a:t>
            </a:r>
            <a:r>
              <a:rPr lang="fr-FR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goûté</a:t>
            </a:r>
            <a:r>
              <a:rPr lang="fr-FR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fr-FR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comparé</a:t>
            </a:r>
            <a:r>
              <a:rPr lang="fr-FR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différents chocolats.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16F7245-0935-8D85-F412-495C6CB2DE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64"/>
          <a:stretch/>
        </p:blipFill>
        <p:spPr bwMode="auto">
          <a:xfrm>
            <a:off x="8831865" y="3686528"/>
            <a:ext cx="3160843" cy="270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9598A07-1F0B-1BF3-6192-10F01333F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522" y="155908"/>
            <a:ext cx="2350478" cy="235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2F0741C0-D185-F1AD-1E11-4F7C8D72F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341" y="2445209"/>
            <a:ext cx="1644840" cy="164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4445EAF-C317-1246-CB01-3ABFB60BDB4E}"/>
              </a:ext>
            </a:extLst>
          </p:cNvPr>
          <p:cNvSpPr txBox="1"/>
          <p:nvPr/>
        </p:nvSpPr>
        <p:spPr>
          <a:xfrm>
            <a:off x="504090" y="1708108"/>
            <a:ext cx="103280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Nous avons observé que </a:t>
            </a:r>
            <a:r>
              <a:rPr lang="fr-FR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plus le chiffre </a:t>
            </a:r>
            <a:r>
              <a:rPr lang="fr-FR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écrit sur les tablettes  est </a:t>
            </a:r>
          </a:p>
          <a:p>
            <a:r>
              <a:rPr lang="fr-FR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grand</a:t>
            </a:r>
            <a:r>
              <a:rPr lang="fr-FR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plus le chocolat est </a:t>
            </a:r>
            <a:r>
              <a:rPr lang="fr-FR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fort en cacao</a:t>
            </a:r>
            <a:r>
              <a:rPr lang="fr-FR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6EB9D12-95FF-78A9-A56B-44738A0B36F3}"/>
              </a:ext>
            </a:extLst>
          </p:cNvPr>
          <p:cNvSpPr txBox="1"/>
          <p:nvPr/>
        </p:nvSpPr>
        <p:spPr>
          <a:xfrm>
            <a:off x="482838" y="2773872"/>
            <a:ext cx="106562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est donc plus </a:t>
            </a:r>
            <a:r>
              <a:rPr lang="fr-FR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amer</a:t>
            </a:r>
            <a:r>
              <a:rPr lang="fr-FR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fr-FR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astringent</a:t>
            </a:r>
            <a:r>
              <a:rPr lang="fr-FR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fr-FR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est aussi plus </a:t>
            </a:r>
            <a:r>
              <a:rPr lang="fr-FR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foncé</a:t>
            </a:r>
            <a:r>
              <a:rPr lang="fr-FR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3DD176F-A586-E6F0-790D-62CF89FF45F5}"/>
              </a:ext>
            </a:extLst>
          </p:cNvPr>
          <p:cNvSpPr txBox="1"/>
          <p:nvPr/>
        </p:nvSpPr>
        <p:spPr>
          <a:xfrm>
            <a:off x="504091" y="4274408"/>
            <a:ext cx="1032803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 contraire, </a:t>
            </a:r>
            <a:r>
              <a:rPr lang="fr-FR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plus le chiffre </a:t>
            </a:r>
            <a:r>
              <a:rPr lang="fr-FR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écrit sur les tablettes est </a:t>
            </a:r>
          </a:p>
          <a:p>
            <a:r>
              <a:rPr lang="fr-FR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petit</a:t>
            </a:r>
            <a:r>
              <a:rPr lang="fr-FR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moins il y a de cacao. </a:t>
            </a:r>
          </a:p>
          <a:p>
            <a:r>
              <a:rPr lang="fr-FR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chocolat est donc plus </a:t>
            </a:r>
            <a:r>
              <a:rPr lang="fr-FR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sucré</a:t>
            </a:r>
            <a:r>
              <a:rPr lang="fr-FR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plus </a:t>
            </a:r>
            <a:r>
              <a:rPr lang="fr-FR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clair</a:t>
            </a:r>
            <a:r>
              <a:rPr lang="fr-FR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sz="30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EBF88A4-2950-3786-424C-C54429AFDDAD}"/>
              </a:ext>
            </a:extLst>
          </p:cNvPr>
          <p:cNvSpPr txBox="1"/>
          <p:nvPr/>
        </p:nvSpPr>
        <p:spPr>
          <a:xfrm>
            <a:off x="504090" y="125383"/>
            <a:ext cx="1555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</a:rPr>
              <a:t>BILAN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B96DA9B-417D-A8DF-E6A6-A5FA344C6498}"/>
              </a:ext>
            </a:extLst>
          </p:cNvPr>
          <p:cNvSpPr txBox="1"/>
          <p:nvPr/>
        </p:nvSpPr>
        <p:spPr>
          <a:xfrm>
            <a:off x="4381500" y="6162343"/>
            <a:ext cx="7239000" cy="394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7191375" algn="l"/>
              </a:tabLst>
            </a:pPr>
            <a:r>
              <a:rPr lang="fr-FR" sz="1800" kern="100" dirty="0">
                <a:effectLst/>
                <a:latin typeface="Curlz MT" panose="04040404050702020202" pitchFamily="82" charset="0"/>
                <a:ea typeface="Aptos" panose="020B0004020202020204" pitchFamily="34" charset="0"/>
                <a:cs typeface="Calibri" panose="020F0502020204030204" pitchFamily="34" charset="0"/>
              </a:rPr>
              <a:t>www.ardoise-craie.fr</a:t>
            </a:r>
            <a:endParaRPr lang="fr-FR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74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0128F9-35A1-3FD4-F255-8FBA3F309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7741"/>
            <a:ext cx="10515600" cy="1325563"/>
          </a:xfrm>
        </p:spPr>
        <p:txBody>
          <a:bodyPr/>
          <a:lstStyle/>
          <a:p>
            <a:r>
              <a:rPr lang="fr-FR" dirty="0"/>
              <a:t>Séance 2: Du cacaoyer aux fèves de cacao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2E1986C-C49B-A76A-FDB5-3D920DBF331F}"/>
              </a:ext>
            </a:extLst>
          </p:cNvPr>
          <p:cNvSpPr txBox="1"/>
          <p:nvPr/>
        </p:nvSpPr>
        <p:spPr>
          <a:xfrm>
            <a:off x="4381500" y="6162343"/>
            <a:ext cx="7239000" cy="394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7191375" algn="l"/>
              </a:tabLst>
            </a:pPr>
            <a:r>
              <a:rPr lang="fr-FR" sz="1800" kern="100" dirty="0">
                <a:effectLst/>
                <a:latin typeface="Curlz MT" panose="04040404050702020202" pitchFamily="82" charset="0"/>
                <a:ea typeface="Aptos" panose="020B0004020202020204" pitchFamily="34" charset="0"/>
                <a:cs typeface="Calibri" panose="020F0502020204030204" pitchFamily="34" charset="0"/>
              </a:rPr>
              <a:t>www.ardoise-craie.fr</a:t>
            </a:r>
            <a:endParaRPr lang="fr-FR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40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arbre, plein air, cacao, plante&#10;&#10;Description générée automatiquement">
            <a:extLst>
              <a:ext uri="{FF2B5EF4-FFF2-40B4-BE49-F238E27FC236}">
                <a16:creationId xmlns:a16="http://schemas.microsoft.com/office/drawing/2014/main" id="{0DC568F1-380D-1F5A-98E9-F49F78595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39" y="627184"/>
            <a:ext cx="3780692" cy="3780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8653CC40-89C8-1C8A-89A1-487829909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684" y="128953"/>
            <a:ext cx="6671913" cy="583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1147081-B241-D7FB-39E2-A8D82AA7242F}"/>
              </a:ext>
            </a:extLst>
          </p:cNvPr>
          <p:cNvSpPr txBox="1"/>
          <p:nvPr/>
        </p:nvSpPr>
        <p:spPr>
          <a:xfrm>
            <a:off x="-152400" y="5205046"/>
            <a:ext cx="69517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>
              <a:buAutoNum type="arabicParenR"/>
            </a:pPr>
            <a:r>
              <a:rPr lang="fr-FR" sz="4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RECOLTE</a:t>
            </a:r>
          </a:p>
          <a:p>
            <a:pPr algn="ctr"/>
            <a:r>
              <a:rPr lang="fr-FR" sz="4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 cabosses sur un cacaoyer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A172C18-B48F-05ED-6AF5-1FA51DD90D26}"/>
              </a:ext>
            </a:extLst>
          </p:cNvPr>
          <p:cNvSpPr txBox="1"/>
          <p:nvPr/>
        </p:nvSpPr>
        <p:spPr>
          <a:xfrm>
            <a:off x="9164516" y="6463148"/>
            <a:ext cx="7239000" cy="394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7191375" algn="l"/>
              </a:tabLst>
            </a:pPr>
            <a:r>
              <a:rPr lang="fr-FR" sz="1800" kern="100" dirty="0">
                <a:effectLst/>
                <a:latin typeface="Curlz MT" panose="04040404050702020202" pitchFamily="82" charset="0"/>
                <a:ea typeface="Aptos" panose="020B0004020202020204" pitchFamily="34" charset="0"/>
                <a:cs typeface="Calibri" panose="020F0502020204030204" pitchFamily="34" charset="0"/>
              </a:rPr>
              <a:t>www.ardoise-craie.fr</a:t>
            </a:r>
            <a:endParaRPr lang="fr-FR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3C31E0EB-54D1-3F0A-B1D9-4980AB26E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221" y="0"/>
            <a:ext cx="4514850" cy="677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B9608F62-0121-B43D-C23A-AD57390B2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507" y="2368061"/>
            <a:ext cx="4954239" cy="325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2DFF5DF-F61B-7933-6E0B-5C515BC42141}"/>
              </a:ext>
            </a:extLst>
          </p:cNvPr>
          <p:cNvSpPr txBox="1"/>
          <p:nvPr/>
        </p:nvSpPr>
        <p:spPr>
          <a:xfrm>
            <a:off x="6306561" y="224007"/>
            <a:ext cx="57213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fèves à l’intérieur des cabosses entourée de la pulpe appelée mucilage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6CC9966-5E57-0448-0F0B-DA3CD2B40A4B}"/>
              </a:ext>
            </a:extLst>
          </p:cNvPr>
          <p:cNvSpPr txBox="1"/>
          <p:nvPr/>
        </p:nvSpPr>
        <p:spPr>
          <a:xfrm>
            <a:off x="9167219" y="6377423"/>
            <a:ext cx="7239000" cy="394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7191375" algn="l"/>
              </a:tabLst>
            </a:pPr>
            <a:r>
              <a:rPr lang="fr-FR" sz="1800" kern="100" dirty="0">
                <a:effectLst/>
                <a:latin typeface="Curlz MT" panose="04040404050702020202" pitchFamily="82" charset="0"/>
                <a:ea typeface="Aptos" panose="020B0004020202020204" pitchFamily="34" charset="0"/>
                <a:cs typeface="Calibri" panose="020F0502020204030204" pitchFamily="34" charset="0"/>
              </a:rPr>
              <a:t>www.ardoise-craie.fr</a:t>
            </a:r>
            <a:endParaRPr lang="fr-FR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360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B4ED61E-57C6-4190-AF9C-AB35F5CE1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397" y="1475642"/>
            <a:ext cx="7500571" cy="503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4BCC618-1736-1582-383C-A2C0B7DD8707}"/>
              </a:ext>
            </a:extLst>
          </p:cNvPr>
          <p:cNvSpPr txBox="1"/>
          <p:nvPr/>
        </p:nvSpPr>
        <p:spPr>
          <a:xfrm>
            <a:off x="2257789" y="204446"/>
            <a:ext cx="69517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 La FERMENTATION</a:t>
            </a:r>
          </a:p>
          <a:p>
            <a:pPr algn="ctr"/>
            <a:r>
              <a:rPr lang="fr-FR" sz="4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Destruction du mucilage</a:t>
            </a:r>
          </a:p>
          <a:p>
            <a:pPr algn="ctr"/>
            <a:endParaRPr lang="fr-FR" sz="40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89E00AF-6D89-001B-BC1D-3444BDEF67FA}"/>
              </a:ext>
            </a:extLst>
          </p:cNvPr>
          <p:cNvSpPr txBox="1"/>
          <p:nvPr/>
        </p:nvSpPr>
        <p:spPr>
          <a:xfrm>
            <a:off x="10020300" y="6313201"/>
            <a:ext cx="7239000" cy="394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7191375" algn="l"/>
              </a:tabLst>
            </a:pPr>
            <a:r>
              <a:rPr lang="fr-FR" sz="1800" kern="100" dirty="0">
                <a:effectLst/>
                <a:latin typeface="Curlz MT" panose="04040404050702020202" pitchFamily="82" charset="0"/>
                <a:ea typeface="Aptos" panose="020B0004020202020204" pitchFamily="34" charset="0"/>
                <a:cs typeface="Calibri" panose="020F0502020204030204" pitchFamily="34" charset="0"/>
              </a:rPr>
              <a:t>www.ardoise-craie.fr</a:t>
            </a:r>
            <a:endParaRPr lang="fr-FR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9302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257</Words>
  <Application>Microsoft Office PowerPoint</Application>
  <PresentationFormat>Grand écran</PresentationFormat>
  <Paragraphs>41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Curlz MT</vt:lpstr>
      <vt:lpstr>Thème Office</vt:lpstr>
      <vt:lpstr>LE CHOCOLAT</vt:lpstr>
      <vt:lpstr>Présentation PowerPoint</vt:lpstr>
      <vt:lpstr>Présentation PowerPoint</vt:lpstr>
      <vt:lpstr>Présentation PowerPoint</vt:lpstr>
      <vt:lpstr>Présentation PowerPoint</vt:lpstr>
      <vt:lpstr>Séance 2: Du cacaoyer aux fèves de cacao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Séance 5: Géographie du chocolat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 User</dc:creator>
  <cp:lastModifiedBy>Office User</cp:lastModifiedBy>
  <cp:revision>3</cp:revision>
  <dcterms:created xsi:type="dcterms:W3CDTF">2024-11-02T11:18:08Z</dcterms:created>
  <dcterms:modified xsi:type="dcterms:W3CDTF">2024-11-16T12:22:27Z</dcterms:modified>
</cp:coreProperties>
</file>