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A8A50-FF46-4FB6-A66D-EAB3911D0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A40F70-6924-46DB-8A52-FEE65C1F3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3A75DE-6155-41CA-B8A8-077CE71E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77BC3D-93DB-42C7-B33F-76696D4E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89888A-62EE-47CC-B8D7-535FFC1E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1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A94A1-4991-46D2-954A-57F4B43C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19EB22-67B2-45C5-89AF-2398DCF7B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9A7FD1-01C4-4ED4-A1F9-311330A10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FE3632-85F7-450A-83EE-92C1A0A3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86F3D-D0FD-4EA3-A8D0-7221E524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2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2D0584-822E-4BDC-9628-1F091B8E9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EDD953-66FB-4976-AC59-75886B979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15154D-55A3-4484-8088-FD856B2A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6B695-43C0-4EFB-900F-764F1C86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00BA37-7906-4A23-A459-37E99363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2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BA9F0A-1BE1-42A5-9698-B3E713A3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1EE454-DF98-4197-A2E7-AC81FF51C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54E11-8F8F-4A9F-8B23-04EDD18D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1BD6EE-CCD2-48D2-9D0C-77E4A8E2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4D9A61-5529-428C-96AD-BB386F9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F7011-399A-4DE3-85C3-CD970D7D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6411D-233C-46ED-A144-B9F9D1152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FD2A0-63CB-4DD1-A70F-40D38903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AEAB0-DA8A-49C9-9622-7B044FC0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AFDF10-C756-46F3-BE6D-01E91ECB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80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035F1-C422-476F-9144-D0AA7F44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6F4350-820E-42D8-BFE7-60E0E9154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672D60-01B7-4880-BA8B-9939AA6EB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E8B65D-F7A0-4186-B7C7-9DC387A6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2FD6ED-1409-4FA3-B470-9FA54926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A309E9-494A-4A5E-8C0A-C9B20D93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47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53D38-2CB4-41D1-919C-823ABF0A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649DD9-D892-45D7-BCBF-EC777AE8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8B495A-C263-412A-9D3D-E54516FEA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FB5AE1-E81D-49B8-8F43-987FB3E17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5BBEAB-A4C3-4659-AC67-4B6170CD2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60ECAF-5158-402B-8755-75737F4C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1D1BC0-DBDC-4818-B27C-FAA7C6DE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2616C6-85C7-4B11-B76A-6E65E21B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0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7011FD-1D5A-479F-B725-E84EF64A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3F4657-9B83-4A50-B43A-E09A0A8B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926940-EB5A-4A10-9A7B-E90BABE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57E6EA-BBAC-4211-81A1-C65C7AFC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94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1928E0-B23A-4865-BE28-CAD8355C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5BD47D-E2AD-42E6-8496-0549A11B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45E9C6-540A-4AE7-BE94-DB3DB1E6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E8C25-569F-4E6E-839A-16D5CBFE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7659AE-02A9-4758-82DB-FFF16222D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EE68CE-EB5A-44EB-ADCE-C9C8BE0A5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CD9658-2C25-4055-AD68-41BB676F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DBCD42-5504-48D7-8979-0822A5B7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DBF0B9-F89C-4DA3-B472-DE7E1370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7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7D327-EC06-4C16-9F9F-143B84CC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82EDCE-D25A-4BCC-A71D-2281339CC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25B92D-FC61-4C77-AD46-25BA963C0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653ACC-6BA3-42D8-A438-210FF8DD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8D0C49-3E1C-46C5-9087-0FAC965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F1783A-4DEF-4003-BA2D-D72F3052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07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8BAA53-D359-4191-B579-C4B786C0C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1E7C7-2E92-438C-8E9B-396EEFB9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B6922-2C10-4C63-88E8-D6796D7F1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0AB4-CA7A-4959-B93D-45D6206198A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FC6B2-3FC4-4599-96AE-E71621EB4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8F319-C1A8-4550-910F-DE86D653F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63C0C-7F9C-41E3-AD99-B925F698F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2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aoujBHfzA" TargetMode="External"/><Relationship Id="rId2" Type="http://schemas.openxmlformats.org/officeDocument/2006/relationships/hyperlink" Target="https://www.youtube.com/watch?v=oW1WyMiPeOo&amp;t=33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7C0A0-30E0-A2AD-8E78-B1C7C6D7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05" y="2529443"/>
            <a:ext cx="10917716" cy="1271805"/>
          </a:xfrm>
        </p:spPr>
        <p:txBody>
          <a:bodyPr>
            <a:normAutofit/>
          </a:bodyPr>
          <a:lstStyle/>
          <a:p>
            <a:r>
              <a:rPr lang="fr-FR" dirty="0"/>
              <a:t>LOUIS IX, ROI CHRETIEN AU </a:t>
            </a:r>
            <a:r>
              <a:rPr lang="fr-FR" dirty="0" err="1"/>
              <a:t>XIIIè</a:t>
            </a:r>
            <a:r>
              <a:rPr lang="fr-FR" dirty="0"/>
              <a:t> S.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A8ACD9-BF71-8260-E14A-3BD5D16E0C5C}"/>
              </a:ext>
            </a:extLst>
          </p:cNvPr>
          <p:cNvSpPr txBox="1"/>
          <p:nvPr/>
        </p:nvSpPr>
        <p:spPr>
          <a:xfrm>
            <a:off x="9512136" y="6258296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95817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2190B4-D161-4D3D-837C-807416F126AB}"/>
              </a:ext>
            </a:extLst>
          </p:cNvPr>
          <p:cNvSpPr txBox="1"/>
          <p:nvPr/>
        </p:nvSpPr>
        <p:spPr>
          <a:xfrm>
            <a:off x="230267" y="0"/>
            <a:ext cx="7953613" cy="278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500" b="1" dirty="0"/>
              <a:t>DOC 1</a:t>
            </a:r>
          </a:p>
          <a:p>
            <a:pPr algn="just">
              <a:lnSpc>
                <a:spcPct val="150000"/>
              </a:lnSpc>
            </a:pPr>
            <a:r>
              <a:rPr lang="fr-FR" sz="1500" dirty="0"/>
              <a:t>Le roi se conduisait très religieusement. Il ne portait jamais de fourrure blanche ni de beaux tissus. Ses robes étaient en gros tissu beige ou bleu. Il faisait l’aumône* partout où il allait dans le royaume. Il distribuait de l’argent aux églises, aux hôpitaux et aux pauvres. Chaque jour, il donnait à manger à un grand nombre de pauvres. On le voyait souvent couper lui-même le pain et leur servir à boire.</a:t>
            </a:r>
          </a:p>
          <a:p>
            <a:pPr algn="r">
              <a:lnSpc>
                <a:spcPct val="150000"/>
              </a:lnSpc>
            </a:pPr>
            <a:r>
              <a:rPr lang="fr-FR" sz="1500" dirty="0"/>
              <a:t>D’après Jean de Joinville, écrivain (1309)</a:t>
            </a:r>
          </a:p>
          <a:p>
            <a:pPr>
              <a:lnSpc>
                <a:spcPct val="150000"/>
              </a:lnSpc>
            </a:pPr>
            <a:r>
              <a:rPr lang="fr-FR" sz="1400" i="1" dirty="0"/>
              <a:t>* Faire l’aumône = donner de l’argent aux pauvres</a:t>
            </a:r>
          </a:p>
          <a:p>
            <a:pPr algn="r">
              <a:lnSpc>
                <a:spcPct val="150000"/>
              </a:lnSpc>
            </a:pPr>
            <a:r>
              <a:rPr lang="fr-FR" sz="1000" i="1" dirty="0"/>
              <a:t>(in Histoire et Histoire des Arts, </a:t>
            </a:r>
            <a:r>
              <a:rPr lang="fr-FR" sz="1000" dirty="0"/>
              <a:t>Sophie Le </a:t>
            </a:r>
            <a:r>
              <a:rPr lang="fr-FR" sz="1000" dirty="0" err="1"/>
              <a:t>Callennec</a:t>
            </a:r>
            <a:r>
              <a:rPr lang="fr-FR" sz="1000" dirty="0"/>
              <a:t>, Magellan (2016))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492D74F-E3A2-4DC1-8604-0F7270A1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3019027"/>
            <a:ext cx="7048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210C601-C739-4652-B727-A0C480DBC5DD}"/>
              </a:ext>
            </a:extLst>
          </p:cNvPr>
          <p:cNvSpPr txBox="1"/>
          <p:nvPr/>
        </p:nvSpPr>
        <p:spPr>
          <a:xfrm>
            <a:off x="6442117" y="2649695"/>
            <a:ext cx="415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DOC 3 : Les croisades menées par Louis IX</a:t>
            </a:r>
          </a:p>
        </p:txBody>
      </p:sp>
      <p:pic>
        <p:nvPicPr>
          <p:cNvPr id="1036" name="Picture 12" descr="RÃ©sultat de recherche d'images pour &quot;Saint louis croisade&quot;">
            <a:extLst>
              <a:ext uri="{FF2B5EF4-FFF2-40B4-BE49-F238E27FC236}">
                <a16:creationId xmlns:a16="http://schemas.microsoft.com/office/drawing/2014/main" id="{166A1170-7322-420F-B6CA-D886BDC53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2" y="2927587"/>
            <a:ext cx="4054316" cy="36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CDA616-3558-4CE1-8134-6B7F2F027D1B}"/>
              </a:ext>
            </a:extLst>
          </p:cNvPr>
          <p:cNvSpPr txBox="1"/>
          <p:nvPr/>
        </p:nvSpPr>
        <p:spPr>
          <a:xfrm>
            <a:off x="525780" y="2834361"/>
            <a:ext cx="395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DOC 2: Louis IX en croisade à Jérusalem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675B16-67AD-4610-8893-2B475941804A}"/>
              </a:ext>
            </a:extLst>
          </p:cNvPr>
          <p:cNvSpPr txBox="1"/>
          <p:nvPr/>
        </p:nvSpPr>
        <p:spPr>
          <a:xfrm>
            <a:off x="8298180" y="125730"/>
            <a:ext cx="3893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7030A0"/>
                </a:solidFill>
              </a:rPr>
              <a:t>Doc 1 : </a:t>
            </a:r>
          </a:p>
          <a:p>
            <a:r>
              <a:rPr lang="fr-FR" sz="1600" dirty="0">
                <a:solidFill>
                  <a:srgbClr val="7030A0"/>
                </a:solidFill>
              </a:rPr>
              <a:t>- Souligne les phrases qui montrent que Louis IX est un roi attaché à la religion.</a:t>
            </a:r>
          </a:p>
          <a:p>
            <a:r>
              <a:rPr lang="fr-FR" sz="1600" dirty="0">
                <a:solidFill>
                  <a:srgbClr val="7030A0"/>
                </a:solidFill>
              </a:rPr>
              <a:t>- Que fait-il pour aider les pauvres?</a:t>
            </a:r>
          </a:p>
          <a:p>
            <a:endParaRPr lang="fr-FR" sz="1600" dirty="0">
              <a:solidFill>
                <a:srgbClr val="7030A0"/>
              </a:solidFill>
            </a:endParaRPr>
          </a:p>
          <a:p>
            <a:r>
              <a:rPr lang="fr-FR" sz="1600" b="1" dirty="0">
                <a:solidFill>
                  <a:srgbClr val="7030A0"/>
                </a:solidFill>
              </a:rPr>
              <a:t>Docs 2 et 3:</a:t>
            </a:r>
          </a:p>
          <a:p>
            <a:r>
              <a:rPr lang="fr-FR" sz="1600" dirty="0">
                <a:solidFill>
                  <a:srgbClr val="7030A0"/>
                </a:solidFill>
              </a:rPr>
              <a:t>- Que fait Louis IX pour protéger Jérusalem, la « Terre Sainte »?</a:t>
            </a:r>
          </a:p>
          <a:p>
            <a:r>
              <a:rPr lang="fr-FR" sz="1600" dirty="0">
                <a:solidFill>
                  <a:srgbClr val="7030A0"/>
                </a:solidFill>
              </a:rPr>
              <a:t>- Qu’est-ce qu’une croisade?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FF521C-4C02-B96E-5687-ED7C2DF76B84}"/>
              </a:ext>
            </a:extLst>
          </p:cNvPr>
          <p:cNvSpPr txBox="1"/>
          <p:nvPr/>
        </p:nvSpPr>
        <p:spPr>
          <a:xfrm>
            <a:off x="2945081" y="6495803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365028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69599F1-67A2-450E-A714-87ACEA472C58}"/>
              </a:ext>
            </a:extLst>
          </p:cNvPr>
          <p:cNvCxnSpPr/>
          <p:nvPr/>
        </p:nvCxnSpPr>
        <p:spPr>
          <a:xfrm>
            <a:off x="927100" y="304800"/>
            <a:ext cx="0" cy="582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7341565-0D10-4C78-A17F-8A770ACF06D5}"/>
              </a:ext>
            </a:extLst>
          </p:cNvPr>
          <p:cNvSpPr txBox="1"/>
          <p:nvPr/>
        </p:nvSpPr>
        <p:spPr>
          <a:xfrm>
            <a:off x="914401" y="1779687"/>
            <a:ext cx="104707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Louis IX est un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chrétien très pratiquant</a:t>
            </a:r>
            <a:r>
              <a:rPr lang="fr-FR" dirty="0"/>
              <a:t>: il vit de manière simple comme le préconise Jésus. Il fait l’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aumône</a:t>
            </a:r>
            <a:r>
              <a:rPr lang="fr-FR" dirty="0"/>
              <a:t>, donne à manger aux pauvres et vient en aide aux malades. Il fait construire plusieurs églises.</a:t>
            </a:r>
          </a:p>
          <a:p>
            <a:pPr>
              <a:lnSpc>
                <a:spcPct val="200000"/>
              </a:lnSpc>
            </a:pP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Jérusalem</a:t>
            </a:r>
            <a:r>
              <a:rPr lang="fr-FR" dirty="0"/>
              <a:t> (ville où vécut Jésus) est conquise par les Arabes musulmans depuis plusieurs siècles.</a:t>
            </a:r>
          </a:p>
          <a:p>
            <a:pPr>
              <a:lnSpc>
                <a:spcPct val="200000"/>
              </a:lnSpc>
            </a:pPr>
            <a:r>
              <a:rPr lang="fr-FR" dirty="0"/>
              <a:t>Louis IX se lance dans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deux croisades </a:t>
            </a:r>
            <a:r>
              <a:rPr lang="fr-FR" dirty="0"/>
              <a:t>en Palestine (1248-1254) et en Tunisie (1270) pour reconquérir Jérusalem.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ECC2BC-F006-42EA-9104-3D9D3248653F}"/>
              </a:ext>
            </a:extLst>
          </p:cNvPr>
          <p:cNvSpPr txBox="1"/>
          <p:nvPr/>
        </p:nvSpPr>
        <p:spPr>
          <a:xfrm>
            <a:off x="914401" y="634872"/>
            <a:ext cx="8079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Séance 3 </a:t>
            </a:r>
            <a:r>
              <a:rPr lang="fr-FR" sz="2000" b="1" dirty="0">
                <a:solidFill>
                  <a:srgbClr val="FF0000"/>
                </a:solidFill>
              </a:rPr>
              <a:t>: Louis IX, roi chrétien attaché à la religion</a:t>
            </a:r>
          </a:p>
          <a:p>
            <a:r>
              <a:rPr lang="fr-FR" sz="2000" dirty="0">
                <a:solidFill>
                  <a:srgbClr val="FF0000"/>
                </a:solidFill>
              </a:rPr>
              <a:t>Comment Louis IX manifeste-t-il son attachement à la religion chrétienne ?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A564A18-4871-4CD1-A1BC-3F2A38679416}"/>
              </a:ext>
            </a:extLst>
          </p:cNvPr>
          <p:cNvSpPr/>
          <p:nvPr/>
        </p:nvSpPr>
        <p:spPr>
          <a:xfrm>
            <a:off x="957890" y="389940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6547C16-5FFC-40A1-B38A-46A64C96C54B}"/>
              </a:ext>
            </a:extLst>
          </p:cNvPr>
          <p:cNvSpPr/>
          <p:nvPr/>
        </p:nvSpPr>
        <p:spPr>
          <a:xfrm>
            <a:off x="927100" y="1393868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10A1C89-224F-4F47-87D2-9A8336C4BE4B}"/>
              </a:ext>
            </a:extLst>
          </p:cNvPr>
          <p:cNvGrpSpPr/>
          <p:nvPr/>
        </p:nvGrpSpPr>
        <p:grpSpPr>
          <a:xfrm>
            <a:off x="9273507" y="2584488"/>
            <a:ext cx="431800" cy="440025"/>
            <a:chOff x="9956800" y="499775"/>
            <a:chExt cx="431800" cy="44002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F0ADF06-DB27-40F8-8666-3CEC5106DF08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15B6FB95-C67D-471D-BBE3-8B310D0BBBF7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07BAD5D-753E-9424-69C1-FAB5612B3F4B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549329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C19EC3A-5420-486E-8AD4-C30BA23F84BF}"/>
              </a:ext>
            </a:extLst>
          </p:cNvPr>
          <p:cNvSpPr txBox="1"/>
          <p:nvPr/>
        </p:nvSpPr>
        <p:spPr>
          <a:xfrm>
            <a:off x="2410784" y="276446"/>
            <a:ext cx="67489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500" b="1" dirty="0">
                <a:latin typeface="CrayonL" panose="00000500000000000000" pitchFamily="2" charset="0"/>
              </a:rPr>
              <a:t>Sujets d’exposés en binôme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78DD74-7766-4E82-9CCC-974579923772}"/>
              </a:ext>
            </a:extLst>
          </p:cNvPr>
          <p:cNvSpPr txBox="1"/>
          <p:nvPr/>
        </p:nvSpPr>
        <p:spPr>
          <a:xfrm>
            <a:off x="419276" y="1843950"/>
            <a:ext cx="5805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2000" dirty="0">
                <a:latin typeface="Comic Sans MS" panose="030F0702030302020204" pitchFamily="66" charset="0"/>
              </a:rPr>
              <a:t>Notre-Dame de Paris: l’histoire de sa construction + son architecture</a:t>
            </a:r>
          </a:p>
          <a:p>
            <a:pPr algn="just"/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000" dirty="0">
                <a:latin typeface="Comic Sans MS" panose="030F0702030302020204" pitchFamily="66" charset="0"/>
              </a:rPr>
              <a:t>Les reliques rapportées par Louis IX à Notre-Dame</a:t>
            </a:r>
          </a:p>
          <a:p>
            <a:pPr algn="just"/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000" dirty="0">
                <a:latin typeface="Comic Sans MS" panose="030F0702030302020204" pitchFamily="66" charset="0"/>
              </a:rPr>
              <a:t>Les deux croisades menées par Louis IX</a:t>
            </a:r>
          </a:p>
          <a:p>
            <a:pPr algn="just"/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000" dirty="0">
                <a:latin typeface="Comic Sans MS" panose="030F0702030302020204" pitchFamily="66" charset="0"/>
              </a:rPr>
              <a:t>Tableau de Delacroix: </a:t>
            </a:r>
            <a:r>
              <a:rPr lang="fr-FR" sz="2000" i="1" dirty="0">
                <a:latin typeface="Comic Sans MS" panose="030F0702030302020204" pitchFamily="66" charset="0"/>
              </a:rPr>
              <a:t>l’entrée des croisés à Constantinople</a:t>
            </a:r>
          </a:p>
        </p:txBody>
      </p:sp>
      <p:pic>
        <p:nvPicPr>
          <p:cNvPr id="1026" name="Picture 2" descr="Résultat de recherche d'images pour &quot;l'entrée des croisés à constantinople&quot;">
            <a:extLst>
              <a:ext uri="{FF2B5EF4-FFF2-40B4-BE49-F238E27FC236}">
                <a16:creationId xmlns:a16="http://schemas.microsoft.com/office/drawing/2014/main" id="{CFD68304-F86C-4C51-AE89-5EDBC832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92" y="1997107"/>
            <a:ext cx="5681515" cy="464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F798528-07DC-0781-5021-685F7A16EB9F}"/>
              </a:ext>
            </a:extLst>
          </p:cNvPr>
          <p:cNvSpPr txBox="1"/>
          <p:nvPr/>
        </p:nvSpPr>
        <p:spPr>
          <a:xfrm>
            <a:off x="4524499" y="6329548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15961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seigneurie&quot;">
            <a:extLst>
              <a:ext uri="{FF2B5EF4-FFF2-40B4-BE49-F238E27FC236}">
                <a16:creationId xmlns:a16="http://schemas.microsoft.com/office/drawing/2014/main" id="{5AEEEAAB-2FBA-4B38-88C8-12C60851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34" y="3729396"/>
            <a:ext cx="5048927" cy="28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charlemagne&quot;">
            <a:extLst>
              <a:ext uri="{FF2B5EF4-FFF2-40B4-BE49-F238E27FC236}">
                <a16:creationId xmlns:a16="http://schemas.microsoft.com/office/drawing/2014/main" id="{D43A6C80-9B3B-4B7D-B9FC-234F36DB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816" y="34752"/>
            <a:ext cx="1277450" cy="26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75D48934-8056-4DFD-B28D-A0F400539A6F}"/>
              </a:ext>
            </a:extLst>
          </p:cNvPr>
          <p:cNvSpPr/>
          <p:nvPr/>
        </p:nvSpPr>
        <p:spPr>
          <a:xfrm>
            <a:off x="195943" y="1698171"/>
            <a:ext cx="11996057" cy="2651760"/>
          </a:xfrm>
          <a:prstGeom prst="rightArrow">
            <a:avLst>
              <a:gd name="adj1" fmla="val 50000"/>
              <a:gd name="adj2" fmla="val 236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C82C6A7-D9C9-45D3-A089-9A7BA0C15BB0}"/>
              </a:ext>
            </a:extLst>
          </p:cNvPr>
          <p:cNvCxnSpPr/>
          <p:nvPr/>
        </p:nvCxnSpPr>
        <p:spPr>
          <a:xfrm>
            <a:off x="635000" y="2374900"/>
            <a:ext cx="0" cy="162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9DA8BEFD-6920-473E-ABC3-0D5FB3E161DD}"/>
              </a:ext>
            </a:extLst>
          </p:cNvPr>
          <p:cNvSpPr txBox="1"/>
          <p:nvPr/>
        </p:nvSpPr>
        <p:spPr>
          <a:xfrm>
            <a:off x="101603" y="4000500"/>
            <a:ext cx="120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481 - 511</a:t>
            </a:r>
          </a:p>
          <a:p>
            <a:r>
              <a:rPr lang="fr-FR" b="1" dirty="0">
                <a:solidFill>
                  <a:schemeClr val="accent6"/>
                </a:solidFill>
              </a:rPr>
              <a:t>Règne Clovis roi des Francs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353B888-CCC0-4AF7-89A7-9C1F0811B50F}"/>
              </a:ext>
            </a:extLst>
          </p:cNvPr>
          <p:cNvCxnSpPr/>
          <p:nvPr/>
        </p:nvCxnSpPr>
        <p:spPr>
          <a:xfrm>
            <a:off x="3721100" y="2374900"/>
            <a:ext cx="0" cy="162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84B3781-C43E-421D-B1D4-01C1FD86E6F0}"/>
              </a:ext>
            </a:extLst>
          </p:cNvPr>
          <p:cNvCxnSpPr/>
          <p:nvPr/>
        </p:nvCxnSpPr>
        <p:spPr>
          <a:xfrm>
            <a:off x="977900" y="2374900"/>
            <a:ext cx="0" cy="13589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056732DE-612B-4C96-A32A-B9857BD9F15C}"/>
              </a:ext>
            </a:extLst>
          </p:cNvPr>
          <p:cNvCxnSpPr/>
          <p:nvPr/>
        </p:nvCxnSpPr>
        <p:spPr>
          <a:xfrm>
            <a:off x="4038600" y="2374900"/>
            <a:ext cx="0" cy="1358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0DBE43D-C1A8-4E19-8B65-531F6921EC68}"/>
              </a:ext>
            </a:extLst>
          </p:cNvPr>
          <p:cNvSpPr txBox="1"/>
          <p:nvPr/>
        </p:nvSpPr>
        <p:spPr>
          <a:xfrm>
            <a:off x="3244845" y="4030898"/>
            <a:ext cx="1745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800 – 814 </a:t>
            </a:r>
          </a:p>
          <a:p>
            <a:r>
              <a:rPr lang="fr-FR" b="1" dirty="0">
                <a:solidFill>
                  <a:schemeClr val="accent1"/>
                </a:solidFill>
              </a:rPr>
              <a:t>Règne de Charlemagne, empereur des Francs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952E5A-7B46-49EB-AE14-02DAE2A3E0CF}"/>
              </a:ext>
            </a:extLst>
          </p:cNvPr>
          <p:cNvSpPr/>
          <p:nvPr/>
        </p:nvSpPr>
        <p:spPr>
          <a:xfrm>
            <a:off x="952500" y="2372411"/>
            <a:ext cx="2743187" cy="13262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5è au 8è siècle:</a:t>
            </a:r>
          </a:p>
          <a:p>
            <a:pPr algn="ctr"/>
            <a:r>
              <a:rPr lang="fr-FR" dirty="0"/>
              <a:t>Dynastie des Mérovingiens,</a:t>
            </a:r>
          </a:p>
          <a:p>
            <a:pPr algn="ctr"/>
            <a:r>
              <a:rPr lang="fr-FR" dirty="0"/>
              <a:t>Héritiers de Clovis</a:t>
            </a:r>
          </a:p>
        </p:txBody>
      </p:sp>
      <p:pic>
        <p:nvPicPr>
          <p:cNvPr id="1028" name="Picture 4" descr="RÃ©sultat de recherche d'images pour &quot;clovis roi des francs&quot;">
            <a:extLst>
              <a:ext uri="{FF2B5EF4-FFF2-40B4-BE49-F238E27FC236}">
                <a16:creationId xmlns:a16="http://schemas.microsoft.com/office/drawing/2014/main" id="{F7334EC7-A0C8-4AD4-BC5B-10CBDED4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" y="0"/>
            <a:ext cx="1897225" cy="23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5715A62-43AA-4A13-B1D0-228C060DDA73}"/>
              </a:ext>
            </a:extLst>
          </p:cNvPr>
          <p:cNvSpPr/>
          <p:nvPr/>
        </p:nvSpPr>
        <p:spPr>
          <a:xfrm>
            <a:off x="4038600" y="2360929"/>
            <a:ext cx="2743187" cy="132624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8è au 10è siècle:</a:t>
            </a:r>
          </a:p>
          <a:p>
            <a:pPr algn="ctr"/>
            <a:r>
              <a:rPr lang="fr-FR" dirty="0"/>
              <a:t>Dynastie des Carolingiens,</a:t>
            </a:r>
          </a:p>
          <a:p>
            <a:pPr algn="ctr"/>
            <a:r>
              <a:rPr lang="fr-FR" dirty="0"/>
              <a:t>Héritiers de Charlemagne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BCCFFA47-492A-4A16-99A1-ABE98C510FDB}"/>
              </a:ext>
            </a:extLst>
          </p:cNvPr>
          <p:cNvCxnSpPr/>
          <p:nvPr/>
        </p:nvCxnSpPr>
        <p:spPr>
          <a:xfrm flipH="1" flipV="1">
            <a:off x="6781787" y="1698170"/>
            <a:ext cx="0" cy="19890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4FACD2A0-09EC-4864-9FB7-8B0ED9998658}"/>
              </a:ext>
            </a:extLst>
          </p:cNvPr>
          <p:cNvSpPr txBox="1"/>
          <p:nvPr/>
        </p:nvSpPr>
        <p:spPr>
          <a:xfrm>
            <a:off x="6273508" y="762467"/>
            <a:ext cx="1277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An 1000 :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Début des seigneuries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B75EB83-0865-48D5-97B5-DAC6D625DC86}"/>
              </a:ext>
            </a:extLst>
          </p:cNvPr>
          <p:cNvCxnSpPr/>
          <p:nvPr/>
        </p:nvCxnSpPr>
        <p:spPr>
          <a:xfrm flipV="1">
            <a:off x="9234152" y="1803042"/>
            <a:ext cx="0" cy="18841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E5B2EB63-AA05-418E-9D6F-FBA8DECA41B5}"/>
              </a:ext>
            </a:extLst>
          </p:cNvPr>
          <p:cNvSpPr txBox="1"/>
          <p:nvPr/>
        </p:nvSpPr>
        <p:spPr>
          <a:xfrm>
            <a:off x="8632320" y="1045653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1226 - 1270</a:t>
            </a:r>
          </a:p>
          <a:p>
            <a:r>
              <a:rPr lang="fr-FR" b="1" dirty="0">
                <a:solidFill>
                  <a:srgbClr val="7030A0"/>
                </a:solidFill>
              </a:rPr>
              <a:t>Louis IX roi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7F99A04-0FDA-50D4-D00D-E0D972770623}"/>
              </a:ext>
            </a:extLst>
          </p:cNvPr>
          <p:cNvSpPr txBox="1"/>
          <p:nvPr/>
        </p:nvSpPr>
        <p:spPr>
          <a:xfrm>
            <a:off x="4465123" y="6246420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6182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 animBg="1"/>
      <p:bldP spid="27" grpId="0" animBg="1"/>
      <p:bldP spid="26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29154E-5552-4DDC-9BAC-1D2746B4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4052CC2-84A4-455F-873F-60C078642ADC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62168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3BB76-0D33-45A3-88AB-3431F3B8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Vidéo 1: Seigneurs et paysans au Moyen-Age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E802B-A58B-45CB-9A49-23389A6FF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hlinkClick r:id="rId2"/>
              </a:rPr>
              <a:t>https://www.youtube.com/watch?v=oW1WyMiPeOo&amp;t=33s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sz="4400" dirty="0">
                <a:latin typeface="+mj-lt"/>
              </a:rPr>
              <a:t>Vidéo 2 : Relations entre Suzerain et Vassal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3"/>
              </a:rPr>
              <a:t>https://www.youtube.com/watch?v=NQaoujBHfzA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5116E2-7B02-19AA-641D-7C377B308B8D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228261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69599F1-67A2-450E-A714-87ACEA472C58}"/>
              </a:ext>
            </a:extLst>
          </p:cNvPr>
          <p:cNvCxnSpPr/>
          <p:nvPr/>
        </p:nvCxnSpPr>
        <p:spPr>
          <a:xfrm>
            <a:off x="927100" y="304800"/>
            <a:ext cx="0" cy="582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FB4A0ED-800B-4DF9-A3B7-5E557D8311FE}"/>
              </a:ext>
            </a:extLst>
          </p:cNvPr>
          <p:cNvSpPr txBox="1"/>
          <p:nvPr/>
        </p:nvSpPr>
        <p:spPr>
          <a:xfrm>
            <a:off x="2082800" y="368300"/>
            <a:ext cx="650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FF0000"/>
                </a:solidFill>
              </a:rPr>
              <a:t>Séquence 2 : Louis IX, le roi chrétien au XIII è siècle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341565-0D10-4C78-A17F-8A770ACF06D5}"/>
              </a:ext>
            </a:extLst>
          </p:cNvPr>
          <p:cNvSpPr txBox="1"/>
          <p:nvPr/>
        </p:nvSpPr>
        <p:spPr>
          <a:xfrm>
            <a:off x="927100" y="1997495"/>
            <a:ext cx="104707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partir de l’an 1000, les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seigneurs commandent des seigneuries </a:t>
            </a:r>
            <a:r>
              <a:rPr lang="fr-FR" dirty="0"/>
              <a:t>dans le royaume de France.</a:t>
            </a:r>
          </a:p>
          <a:p>
            <a:endParaRPr lang="fr-FR" dirty="0"/>
          </a:p>
          <a:p>
            <a:r>
              <a:rPr lang="fr-FR" dirty="0"/>
              <a:t>Un seigneur est un homme qui a le pouvoir sur un territoire où vivent des paysans.</a:t>
            </a:r>
          </a:p>
          <a:p>
            <a:endParaRPr lang="fr-FR" dirty="0"/>
          </a:p>
          <a:p>
            <a:endParaRPr lang="fr-FR" dirty="0"/>
          </a:p>
          <a:p>
            <a:pPr marL="342900" indent="-342900">
              <a:buAutoNum type="alphaUcParenR"/>
            </a:pPr>
            <a:r>
              <a:rPr lang="fr-FR" u="sng" dirty="0">
                <a:solidFill>
                  <a:srgbClr val="FF0000"/>
                </a:solidFill>
              </a:rPr>
              <a:t>Seigneurs et paysans</a:t>
            </a:r>
          </a:p>
          <a:p>
            <a:pPr marL="342900" indent="-342900">
              <a:buAutoNum type="alphaUcParenR"/>
            </a:pPr>
            <a:endParaRPr lang="fr-FR" dirty="0"/>
          </a:p>
          <a:p>
            <a:r>
              <a:rPr lang="fr-FR" dirty="0"/>
              <a:t>Le seigneur vit dans un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château </a:t>
            </a:r>
            <a:r>
              <a:rPr lang="fr-FR" dirty="0"/>
              <a:t>et possèdent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des terres agricoles </a:t>
            </a:r>
            <a:r>
              <a:rPr lang="fr-FR" dirty="0"/>
              <a:t>que cultivent les paysans.</a:t>
            </a:r>
          </a:p>
          <a:p>
            <a:endParaRPr lang="fr-FR" dirty="0"/>
          </a:p>
          <a:p>
            <a:r>
              <a:rPr lang="fr-FR" i="1" dirty="0">
                <a:solidFill>
                  <a:schemeClr val="accent6"/>
                </a:solidFill>
              </a:rPr>
              <a:t>Coller la carte mentale 1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ECC2BC-F006-42EA-9104-3D9D3248653F}"/>
              </a:ext>
            </a:extLst>
          </p:cNvPr>
          <p:cNvSpPr txBox="1"/>
          <p:nvPr/>
        </p:nvSpPr>
        <p:spPr>
          <a:xfrm>
            <a:off x="927100" y="1216957"/>
            <a:ext cx="5206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Séance 1 </a:t>
            </a:r>
            <a:r>
              <a:rPr lang="fr-FR" sz="2000" b="1" dirty="0">
                <a:solidFill>
                  <a:srgbClr val="FF0000"/>
                </a:solidFill>
              </a:rPr>
              <a:t>: Seigneurs et paysans au Moyen-Age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4D8CA96-4D38-4788-B2D5-A0AE223BDBAB}"/>
              </a:ext>
            </a:extLst>
          </p:cNvPr>
          <p:cNvCxnSpPr>
            <a:endCxn id="6" idx="1"/>
          </p:cNvCxnSpPr>
          <p:nvPr/>
        </p:nvCxnSpPr>
        <p:spPr>
          <a:xfrm>
            <a:off x="927100" y="599132"/>
            <a:ext cx="11557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FB0F05D-7845-437D-84B0-1719B4B34BAE}"/>
              </a:ext>
            </a:extLst>
          </p:cNvPr>
          <p:cNvSpPr txBox="1"/>
          <p:nvPr/>
        </p:nvSpPr>
        <p:spPr>
          <a:xfrm>
            <a:off x="1265141" y="232489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2 c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A564A18-4871-4CD1-A1BC-3F2A38679416}"/>
              </a:ext>
            </a:extLst>
          </p:cNvPr>
          <p:cNvSpPr/>
          <p:nvPr/>
        </p:nvSpPr>
        <p:spPr>
          <a:xfrm>
            <a:off x="927100" y="939800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6547C16-5FFC-40A1-B38A-46A64C96C54B}"/>
              </a:ext>
            </a:extLst>
          </p:cNvPr>
          <p:cNvSpPr/>
          <p:nvPr/>
        </p:nvSpPr>
        <p:spPr>
          <a:xfrm>
            <a:off x="927100" y="1702603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F07788D-0E0D-4750-941E-42CFADB36C98}"/>
              </a:ext>
            </a:extLst>
          </p:cNvPr>
          <p:cNvSpPr/>
          <p:nvPr/>
        </p:nvSpPr>
        <p:spPr>
          <a:xfrm>
            <a:off x="927100" y="3064733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9133007-2773-4D77-B3A1-28C3FF1FD561}"/>
              </a:ext>
            </a:extLst>
          </p:cNvPr>
          <p:cNvGrpSpPr/>
          <p:nvPr/>
        </p:nvGrpSpPr>
        <p:grpSpPr>
          <a:xfrm>
            <a:off x="9296400" y="1997495"/>
            <a:ext cx="431800" cy="440025"/>
            <a:chOff x="9956800" y="499775"/>
            <a:chExt cx="431800" cy="440025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87210A3-6398-4506-B6B8-519243BCE690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D3883BD-FD28-4B7F-8090-B7199FEC2990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10A1C89-224F-4F47-87D2-9A8336C4BE4B}"/>
              </a:ext>
            </a:extLst>
          </p:cNvPr>
          <p:cNvGrpSpPr/>
          <p:nvPr/>
        </p:nvGrpSpPr>
        <p:grpSpPr>
          <a:xfrm>
            <a:off x="8372784" y="2624708"/>
            <a:ext cx="431800" cy="440025"/>
            <a:chOff x="9956800" y="499775"/>
            <a:chExt cx="431800" cy="44002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F0ADF06-DB27-40F8-8666-3CEC5106DF08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15B6FB95-C67D-471D-BBE3-8B310D0BBBF7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1C042A5-6C72-A6F8-15AB-3F0FDB9F2038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4929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69599F1-67A2-450E-A714-87ACEA472C58}"/>
              </a:ext>
            </a:extLst>
          </p:cNvPr>
          <p:cNvCxnSpPr/>
          <p:nvPr/>
        </p:nvCxnSpPr>
        <p:spPr>
          <a:xfrm>
            <a:off x="927100" y="304800"/>
            <a:ext cx="0" cy="582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7341565-0D10-4C78-A17F-8A770ACF06D5}"/>
              </a:ext>
            </a:extLst>
          </p:cNvPr>
          <p:cNvSpPr txBox="1"/>
          <p:nvPr/>
        </p:nvSpPr>
        <p:spPr>
          <a:xfrm>
            <a:off x="889000" y="723900"/>
            <a:ext cx="10470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lnSpc>
                <a:spcPct val="150000"/>
              </a:lnSpc>
            </a:pPr>
            <a:r>
              <a:rPr lang="fr-FR" dirty="0"/>
              <a:t>Durant le </a:t>
            </a:r>
            <a:r>
              <a:rPr lang="fr-FR" dirty="0" err="1"/>
              <a:t>Xè</a:t>
            </a:r>
            <a:r>
              <a:rPr lang="fr-FR" dirty="0"/>
              <a:t> siècle, le pouvoir des rois est affaibli. Ils ne peuvent plus protéger les seigneurs.</a:t>
            </a:r>
          </a:p>
          <a:p>
            <a:pPr>
              <a:lnSpc>
                <a:spcPct val="150000"/>
              </a:lnSpc>
            </a:pPr>
            <a:r>
              <a:rPr lang="fr-FR" dirty="0"/>
              <a:t>Pour lutter contre les invasions et se protéger, les seigneurs se construisent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des châteaux forts </a:t>
            </a:r>
            <a:r>
              <a:rPr lang="fr-FR" dirty="0"/>
              <a:t>et s’allient à d’autres seigneurs: 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suzerain</a:t>
            </a:r>
            <a:r>
              <a:rPr lang="fr-FR" dirty="0"/>
              <a:t> doit protéger le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vassal</a:t>
            </a:r>
            <a:r>
              <a:rPr lang="fr-FR" dirty="0"/>
              <a:t> en échange de son aide.</a:t>
            </a:r>
          </a:p>
          <a:p>
            <a:pPr>
              <a:lnSpc>
                <a:spcPct val="150000"/>
              </a:lnSpc>
            </a:pPr>
            <a:r>
              <a:rPr lang="fr-FR" dirty="0"/>
              <a:t>Le roi devient un seigneur comme les autres qui exerce son pouvoir sur des terres appelées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domaine royal.</a:t>
            </a:r>
          </a:p>
          <a:p>
            <a:endParaRPr lang="fr-FR" dirty="0"/>
          </a:p>
          <a:p>
            <a:r>
              <a:rPr lang="fr-FR" i="1" dirty="0">
                <a:solidFill>
                  <a:schemeClr val="accent6"/>
                </a:solidFill>
              </a:rPr>
              <a:t>Coller la carte mentale 2</a:t>
            </a:r>
          </a:p>
          <a:p>
            <a:endParaRPr lang="fr-FR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6547C16-5FFC-40A1-B38A-46A64C96C54B}"/>
              </a:ext>
            </a:extLst>
          </p:cNvPr>
          <p:cNvSpPr/>
          <p:nvPr/>
        </p:nvSpPr>
        <p:spPr>
          <a:xfrm>
            <a:off x="927100" y="991403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F07788D-0E0D-4750-941E-42CFADB36C98}"/>
              </a:ext>
            </a:extLst>
          </p:cNvPr>
          <p:cNvSpPr/>
          <p:nvPr/>
        </p:nvSpPr>
        <p:spPr>
          <a:xfrm>
            <a:off x="927100" y="635000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6F94258-D665-4CFA-8849-DD4E49DD7EA9}"/>
              </a:ext>
            </a:extLst>
          </p:cNvPr>
          <p:cNvGrpSpPr/>
          <p:nvPr/>
        </p:nvGrpSpPr>
        <p:grpSpPr>
          <a:xfrm>
            <a:off x="9392093" y="1519030"/>
            <a:ext cx="431800" cy="440025"/>
            <a:chOff x="9956800" y="499775"/>
            <a:chExt cx="431800" cy="440025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8593E780-9B34-44D9-83BB-4D938BF130B6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EC71DB69-2FC5-4244-AE26-9CCBD7DAABE8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845945A-905C-4DFB-95FD-4407C48608FC}"/>
              </a:ext>
            </a:extLst>
          </p:cNvPr>
          <p:cNvGrpSpPr/>
          <p:nvPr/>
        </p:nvGrpSpPr>
        <p:grpSpPr>
          <a:xfrm>
            <a:off x="7857756" y="2432060"/>
            <a:ext cx="431800" cy="440025"/>
            <a:chOff x="9956800" y="499775"/>
            <a:chExt cx="431800" cy="440025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28E3425F-93B3-431B-B970-7C566AAFA8D5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0626FA5E-3CF7-4CB9-9EDF-7A3FDEF97A80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67BFBF5A-2A99-FD6C-012E-8C4E9492A881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1251521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A213A-D635-46FB-AB6C-C1D9813A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690943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Le roi est un seigneur comme les autres. Il est le seigneur du domaine royal.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53040A-2C44-4C46-A6F3-B203F6B56BAE}"/>
              </a:ext>
            </a:extLst>
          </p:cNvPr>
          <p:cNvSpPr txBox="1"/>
          <p:nvPr/>
        </p:nvSpPr>
        <p:spPr>
          <a:xfrm>
            <a:off x="8213623" y="1325329"/>
            <a:ext cx="3893503" cy="3191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7030A0"/>
                </a:solidFill>
              </a:rPr>
              <a:t>1. Que peux-tu dire du domaine royal entre l’an 1180 et l’an 1223?</a:t>
            </a:r>
          </a:p>
          <a:p>
            <a:pPr>
              <a:lnSpc>
                <a:spcPct val="150000"/>
              </a:lnSpc>
            </a:pPr>
            <a:endParaRPr lang="fr-FR" sz="17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7030A0"/>
                </a:solidFill>
              </a:rPr>
              <a:t>2. Quelles régions ont été rattachées au domaine royal entre l’an 11800 et 1223 ?</a:t>
            </a:r>
          </a:p>
          <a:p>
            <a:pPr>
              <a:lnSpc>
                <a:spcPct val="150000"/>
              </a:lnSpc>
            </a:pPr>
            <a:endParaRPr lang="fr-FR" sz="1700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1700" dirty="0">
                <a:solidFill>
                  <a:srgbClr val="7030A0"/>
                </a:solidFill>
              </a:rPr>
              <a:t>3. A ton avis, pourquoi Louis IX a-t-il voulu à agrandir son domaine royal?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42B69A-2745-A712-325C-370F0130C722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7DC0F7-ECD7-AA99-22EF-070AEB3C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" y="894822"/>
            <a:ext cx="8016466" cy="5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4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B13C20A-17B2-4AF6-9403-94AE69985CD7}"/>
              </a:ext>
            </a:extLst>
          </p:cNvPr>
          <p:cNvSpPr txBox="1"/>
          <p:nvPr/>
        </p:nvSpPr>
        <p:spPr>
          <a:xfrm>
            <a:off x="808073" y="385107"/>
            <a:ext cx="988169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u="sng" dirty="0"/>
              <a:t>DOC 2</a:t>
            </a:r>
          </a:p>
          <a:p>
            <a:pPr algn="just">
              <a:lnSpc>
                <a:spcPct val="150000"/>
              </a:lnSpc>
            </a:pPr>
            <a:r>
              <a:rPr lang="fr-FR" sz="2000" b="0" i="0" dirty="0">
                <a:effectLst/>
                <a:highlight>
                  <a:srgbClr val="FAFCFF"/>
                </a:highlight>
              </a:rPr>
              <a:t>Nous Louis, par la grâce de Dieu roi de France, établissons que tous nos représentants [...] fassent serment que tant qu’ils seront en fonction, ils feront droit à chacun, sans exception de personne, aussi bien aux pauvres qu’aux riches et à l’étranger qu’à l’homme du pays. S’il advint que les représentants agissent contre leurs serments, nous voulons qu’ils en soient punis [...]</a:t>
            </a:r>
            <a:endParaRPr lang="fr-FR" sz="2000" dirty="0"/>
          </a:p>
          <a:p>
            <a:pPr algn="r">
              <a:lnSpc>
                <a:spcPct val="150000"/>
              </a:lnSpc>
            </a:pPr>
            <a:r>
              <a:rPr lang="fr-FR" sz="2000" dirty="0"/>
              <a:t>Grande Ordonnance, Louis IX, 1254</a:t>
            </a:r>
          </a:p>
          <a:p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7215B8-70B5-4F18-B8F3-C5FE6273BEF3}"/>
              </a:ext>
            </a:extLst>
          </p:cNvPr>
          <p:cNvSpPr txBox="1"/>
          <p:nvPr/>
        </p:nvSpPr>
        <p:spPr>
          <a:xfrm>
            <a:off x="1502230" y="4313505"/>
            <a:ext cx="70646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Quel type de document est-ce (photo, discours, …)?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Qui est l’auteur de ce texte 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Pourquoi parle-t-il de lui à la première personne du pluriel « nous »?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Que doivent faire les représentants du roi?</a:t>
            </a:r>
          </a:p>
          <a:p>
            <a:pPr marL="342900" indent="-342900">
              <a:buAutoNum type="arabicPeriod"/>
            </a:pPr>
            <a:r>
              <a:rPr lang="fr-FR" b="1" dirty="0">
                <a:solidFill>
                  <a:srgbClr val="7030A0"/>
                </a:solidFill>
              </a:rPr>
              <a:t>Quelles sont les interdictions?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2AADE1-DB23-72DC-CAD0-7BE79972AF44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327301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69599F1-67A2-450E-A714-87ACEA472C58}"/>
              </a:ext>
            </a:extLst>
          </p:cNvPr>
          <p:cNvCxnSpPr/>
          <p:nvPr/>
        </p:nvCxnSpPr>
        <p:spPr>
          <a:xfrm>
            <a:off x="927100" y="304800"/>
            <a:ext cx="0" cy="582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BFB4A0ED-800B-4DF9-A3B7-5E557D8311FE}"/>
              </a:ext>
            </a:extLst>
          </p:cNvPr>
          <p:cNvSpPr txBox="1"/>
          <p:nvPr/>
        </p:nvSpPr>
        <p:spPr>
          <a:xfrm>
            <a:off x="2082800" y="368300"/>
            <a:ext cx="650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>
                <a:solidFill>
                  <a:srgbClr val="FF0000"/>
                </a:solidFill>
              </a:rPr>
              <a:t>Séquence 2 : Louis IX, le roi chrétien au XIII è siècle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341565-0D10-4C78-A17F-8A770ACF06D5}"/>
              </a:ext>
            </a:extLst>
          </p:cNvPr>
          <p:cNvSpPr txBox="1"/>
          <p:nvPr/>
        </p:nvSpPr>
        <p:spPr>
          <a:xfrm>
            <a:off x="914401" y="2198536"/>
            <a:ext cx="10470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Au XIII è siècle, le domaine royal (les terres du roi) est petit. </a:t>
            </a:r>
          </a:p>
          <a:p>
            <a:pPr>
              <a:lnSpc>
                <a:spcPct val="200000"/>
              </a:lnSpc>
            </a:pPr>
            <a:r>
              <a:rPr lang="fr-FR" u="sng" dirty="0"/>
              <a:t>Louis IX renforce le pouvoir du roi </a:t>
            </a:r>
            <a:r>
              <a:rPr lang="fr-FR" dirty="0"/>
              <a:t>: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en agrandissant le domaine royal :il achète des terres au centre de la France et obtient la Normandie du roi d’Angleterre.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fr-FR" dirty="0"/>
              <a:t>grâce au texte de loi appelé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La Grande Ordonnance (1254)</a:t>
            </a:r>
            <a:r>
              <a:rPr lang="fr-FR" dirty="0">
                <a:uFill>
                  <a:solidFill>
                    <a:srgbClr val="FF0000"/>
                  </a:solidFill>
                </a:uFill>
              </a:rPr>
              <a:t>: </a:t>
            </a:r>
            <a:r>
              <a:rPr lang="fr-FR" dirty="0"/>
              <a:t>des représentants du roi sont chargés de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rendre la justice </a:t>
            </a:r>
            <a:r>
              <a:rPr lang="fr-FR" dirty="0">
                <a:uFill>
                  <a:solidFill>
                    <a:srgbClr val="FF0000"/>
                  </a:solidFill>
                </a:uFill>
              </a:rPr>
              <a:t>et de </a:t>
            </a:r>
            <a:r>
              <a:rPr lang="fr-FR" u="heavy" dirty="0">
                <a:uFill>
                  <a:solidFill>
                    <a:srgbClr val="FF0000"/>
                  </a:solidFill>
                </a:uFill>
              </a:rPr>
              <a:t>collecter les impôts</a:t>
            </a:r>
            <a:r>
              <a:rPr lang="fr-FR" dirty="0"/>
              <a:t> sur tout le territoire. Le roi fait contrôler les tribunaux pour vérifier que la justice est rendue.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ECC2BC-F006-42EA-9104-3D9D3248653F}"/>
              </a:ext>
            </a:extLst>
          </p:cNvPr>
          <p:cNvSpPr txBox="1"/>
          <p:nvPr/>
        </p:nvSpPr>
        <p:spPr>
          <a:xfrm>
            <a:off x="927100" y="1216957"/>
            <a:ext cx="6647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</a:rPr>
              <a:t>Séance 2 </a:t>
            </a:r>
            <a:r>
              <a:rPr lang="fr-FR" sz="2000" b="1" dirty="0">
                <a:solidFill>
                  <a:srgbClr val="FF0000"/>
                </a:solidFill>
              </a:rPr>
              <a:t>: Louis IX, roi de France au XIII è siècle (1226 – 1270)</a:t>
            </a:r>
          </a:p>
          <a:p>
            <a:r>
              <a:rPr lang="fr-FR" sz="2000" dirty="0">
                <a:solidFill>
                  <a:srgbClr val="FF0000"/>
                </a:solidFill>
              </a:rPr>
              <a:t>Comment Louis IX renforce-t-il le pouvoir du roi?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4D8CA96-4D38-4788-B2D5-A0AE223BDBAB}"/>
              </a:ext>
            </a:extLst>
          </p:cNvPr>
          <p:cNvCxnSpPr>
            <a:endCxn id="6" idx="1"/>
          </p:cNvCxnSpPr>
          <p:nvPr/>
        </p:nvCxnSpPr>
        <p:spPr>
          <a:xfrm>
            <a:off x="927100" y="599132"/>
            <a:ext cx="11557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FB0F05D-7845-437D-84B0-1719B4B34BAE}"/>
              </a:ext>
            </a:extLst>
          </p:cNvPr>
          <p:cNvSpPr txBox="1"/>
          <p:nvPr/>
        </p:nvSpPr>
        <p:spPr>
          <a:xfrm>
            <a:off x="1265141" y="232489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2 c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5A564A18-4871-4CD1-A1BC-3F2A38679416}"/>
              </a:ext>
            </a:extLst>
          </p:cNvPr>
          <p:cNvSpPr/>
          <p:nvPr/>
        </p:nvSpPr>
        <p:spPr>
          <a:xfrm>
            <a:off x="927100" y="939800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E6547C16-5FFC-40A1-B38A-46A64C96C54B}"/>
              </a:ext>
            </a:extLst>
          </p:cNvPr>
          <p:cNvSpPr/>
          <p:nvPr/>
        </p:nvSpPr>
        <p:spPr>
          <a:xfrm>
            <a:off x="914401" y="1942508"/>
            <a:ext cx="1295400" cy="177800"/>
          </a:xfrm>
          <a:custGeom>
            <a:avLst/>
            <a:gdLst>
              <a:gd name="connsiteX0" fmla="*/ 0 w 1295400"/>
              <a:gd name="connsiteY0" fmla="*/ 114300 h 177800"/>
              <a:gd name="connsiteX1" fmla="*/ 50800 w 1295400"/>
              <a:gd name="connsiteY1" fmla="*/ 12700 h 177800"/>
              <a:gd name="connsiteX2" fmla="*/ 88900 w 1295400"/>
              <a:gd name="connsiteY2" fmla="*/ 0 h 177800"/>
              <a:gd name="connsiteX3" fmla="*/ 241300 w 1295400"/>
              <a:gd name="connsiteY3" fmla="*/ 12700 h 177800"/>
              <a:gd name="connsiteX4" fmla="*/ 292100 w 1295400"/>
              <a:gd name="connsiteY4" fmla="*/ 88900 h 177800"/>
              <a:gd name="connsiteX5" fmla="*/ 317500 w 1295400"/>
              <a:gd name="connsiteY5" fmla="*/ 127000 h 177800"/>
              <a:gd name="connsiteX6" fmla="*/ 419100 w 1295400"/>
              <a:gd name="connsiteY6" fmla="*/ 114300 h 177800"/>
              <a:gd name="connsiteX7" fmla="*/ 482600 w 1295400"/>
              <a:gd name="connsiteY7" fmla="*/ 50800 h 177800"/>
              <a:gd name="connsiteX8" fmla="*/ 520700 w 1295400"/>
              <a:gd name="connsiteY8" fmla="*/ 25400 h 177800"/>
              <a:gd name="connsiteX9" fmla="*/ 584200 w 1295400"/>
              <a:gd name="connsiteY9" fmla="*/ 38100 h 177800"/>
              <a:gd name="connsiteX10" fmla="*/ 622300 w 1295400"/>
              <a:gd name="connsiteY10" fmla="*/ 139700 h 177800"/>
              <a:gd name="connsiteX11" fmla="*/ 698500 w 1295400"/>
              <a:gd name="connsiteY11" fmla="*/ 177800 h 177800"/>
              <a:gd name="connsiteX12" fmla="*/ 749300 w 1295400"/>
              <a:gd name="connsiteY12" fmla="*/ 165100 h 177800"/>
              <a:gd name="connsiteX13" fmla="*/ 787400 w 1295400"/>
              <a:gd name="connsiteY13" fmla="*/ 76200 h 177800"/>
              <a:gd name="connsiteX14" fmla="*/ 876300 w 1295400"/>
              <a:gd name="connsiteY14" fmla="*/ 25400 h 177800"/>
              <a:gd name="connsiteX15" fmla="*/ 939800 w 1295400"/>
              <a:gd name="connsiteY15" fmla="*/ 38100 h 177800"/>
              <a:gd name="connsiteX16" fmla="*/ 990600 w 1295400"/>
              <a:gd name="connsiteY16" fmla="*/ 152400 h 177800"/>
              <a:gd name="connsiteX17" fmla="*/ 1028700 w 1295400"/>
              <a:gd name="connsiteY17" fmla="*/ 177800 h 177800"/>
              <a:gd name="connsiteX18" fmla="*/ 1155700 w 1295400"/>
              <a:gd name="connsiteY18" fmla="*/ 165100 h 177800"/>
              <a:gd name="connsiteX19" fmla="*/ 1181100 w 1295400"/>
              <a:gd name="connsiteY19" fmla="*/ 127000 h 177800"/>
              <a:gd name="connsiteX20" fmla="*/ 1219200 w 1295400"/>
              <a:gd name="connsiteY20" fmla="*/ 50800 h 177800"/>
              <a:gd name="connsiteX21" fmla="*/ 1257300 w 1295400"/>
              <a:gd name="connsiteY21" fmla="*/ 38100 h 177800"/>
              <a:gd name="connsiteX22" fmla="*/ 1295400 w 1295400"/>
              <a:gd name="connsiteY22" fmla="*/ 127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5400" h="177800">
                <a:moveTo>
                  <a:pt x="0" y="114300"/>
                </a:moveTo>
                <a:cubicBezTo>
                  <a:pt x="16933" y="80433"/>
                  <a:pt x="27554" y="42588"/>
                  <a:pt x="50800" y="12700"/>
                </a:cubicBezTo>
                <a:cubicBezTo>
                  <a:pt x="59019" y="2133"/>
                  <a:pt x="75513" y="0"/>
                  <a:pt x="88900" y="0"/>
                </a:cubicBezTo>
                <a:cubicBezTo>
                  <a:pt x="139876" y="0"/>
                  <a:pt x="190500" y="8467"/>
                  <a:pt x="241300" y="12700"/>
                </a:cubicBezTo>
                <a:lnTo>
                  <a:pt x="292100" y="88900"/>
                </a:lnTo>
                <a:lnTo>
                  <a:pt x="317500" y="127000"/>
                </a:lnTo>
                <a:cubicBezTo>
                  <a:pt x="351367" y="122767"/>
                  <a:pt x="386172" y="123280"/>
                  <a:pt x="419100" y="114300"/>
                </a:cubicBezTo>
                <a:cubicBezTo>
                  <a:pt x="465667" y="101600"/>
                  <a:pt x="452967" y="80433"/>
                  <a:pt x="482600" y="50800"/>
                </a:cubicBezTo>
                <a:cubicBezTo>
                  <a:pt x="493393" y="40007"/>
                  <a:pt x="508000" y="33867"/>
                  <a:pt x="520700" y="25400"/>
                </a:cubicBezTo>
                <a:cubicBezTo>
                  <a:pt x="541867" y="29633"/>
                  <a:pt x="565458" y="27390"/>
                  <a:pt x="584200" y="38100"/>
                </a:cubicBezTo>
                <a:cubicBezTo>
                  <a:pt x="622728" y="60116"/>
                  <a:pt x="604974" y="109379"/>
                  <a:pt x="622300" y="139700"/>
                </a:cubicBezTo>
                <a:cubicBezTo>
                  <a:pt x="633886" y="159975"/>
                  <a:pt x="678944" y="171281"/>
                  <a:pt x="698500" y="177800"/>
                </a:cubicBezTo>
                <a:cubicBezTo>
                  <a:pt x="715433" y="173567"/>
                  <a:pt x="735891" y="176274"/>
                  <a:pt x="749300" y="165100"/>
                </a:cubicBezTo>
                <a:cubicBezTo>
                  <a:pt x="810553" y="114056"/>
                  <a:pt x="747595" y="123967"/>
                  <a:pt x="787400" y="76200"/>
                </a:cubicBezTo>
                <a:cubicBezTo>
                  <a:pt x="816972" y="40714"/>
                  <a:pt x="838319" y="38060"/>
                  <a:pt x="876300" y="25400"/>
                </a:cubicBezTo>
                <a:cubicBezTo>
                  <a:pt x="897467" y="29633"/>
                  <a:pt x="921058" y="27390"/>
                  <a:pt x="939800" y="38100"/>
                </a:cubicBezTo>
                <a:cubicBezTo>
                  <a:pt x="1009781" y="78089"/>
                  <a:pt x="908225" y="97483"/>
                  <a:pt x="990600" y="152400"/>
                </a:cubicBezTo>
                <a:lnTo>
                  <a:pt x="1028700" y="177800"/>
                </a:lnTo>
                <a:cubicBezTo>
                  <a:pt x="1071033" y="173567"/>
                  <a:pt x="1115339" y="178554"/>
                  <a:pt x="1155700" y="165100"/>
                </a:cubicBezTo>
                <a:cubicBezTo>
                  <a:pt x="1170180" y="160273"/>
                  <a:pt x="1174274" y="140652"/>
                  <a:pt x="1181100" y="127000"/>
                </a:cubicBezTo>
                <a:cubicBezTo>
                  <a:pt x="1196438" y="96324"/>
                  <a:pt x="1188870" y="75064"/>
                  <a:pt x="1219200" y="50800"/>
                </a:cubicBezTo>
                <a:cubicBezTo>
                  <a:pt x="1229653" y="42437"/>
                  <a:pt x="1245326" y="44087"/>
                  <a:pt x="1257300" y="38100"/>
                </a:cubicBezTo>
                <a:cubicBezTo>
                  <a:pt x="1270952" y="31274"/>
                  <a:pt x="1295400" y="12700"/>
                  <a:pt x="1295400" y="12700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C9133007-2773-4D77-B3A1-28C3FF1FD561}"/>
              </a:ext>
            </a:extLst>
          </p:cNvPr>
          <p:cNvGrpSpPr/>
          <p:nvPr/>
        </p:nvGrpSpPr>
        <p:grpSpPr>
          <a:xfrm>
            <a:off x="6285811" y="2331247"/>
            <a:ext cx="431800" cy="440025"/>
            <a:chOff x="9956800" y="499775"/>
            <a:chExt cx="431800" cy="440025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87210A3-6398-4506-B6B8-519243BCE690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0D3883BD-FD28-4B7F-8090-B7199FEC2990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10A1C89-224F-4F47-87D2-9A8336C4BE4B}"/>
              </a:ext>
            </a:extLst>
          </p:cNvPr>
          <p:cNvGrpSpPr/>
          <p:nvPr/>
        </p:nvGrpSpPr>
        <p:grpSpPr>
          <a:xfrm>
            <a:off x="4072857" y="2927388"/>
            <a:ext cx="431800" cy="440025"/>
            <a:chOff x="9956800" y="499775"/>
            <a:chExt cx="431800" cy="44002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DF0ADF06-DB27-40F8-8666-3CEC5106DF08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15B6FB95-C67D-471D-BBE3-8B310D0BBBF7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447078A-2B70-4D87-8A36-8178A853B3EA}"/>
              </a:ext>
            </a:extLst>
          </p:cNvPr>
          <p:cNvGrpSpPr/>
          <p:nvPr/>
        </p:nvGrpSpPr>
        <p:grpSpPr>
          <a:xfrm>
            <a:off x="2284079" y="4048123"/>
            <a:ext cx="431800" cy="440025"/>
            <a:chOff x="9956800" y="499775"/>
            <a:chExt cx="431800" cy="440025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9BFD774-D3CA-405F-8C61-00BC9804389D}"/>
                </a:ext>
              </a:extLst>
            </p:cNvPr>
            <p:cNvCxnSpPr/>
            <p:nvPr/>
          </p:nvCxnSpPr>
          <p:spPr>
            <a:xfrm>
              <a:off x="10375900" y="499775"/>
              <a:ext cx="0" cy="4400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B4EEC176-CBA8-4368-BB7C-AE1735C3AF8D}"/>
                </a:ext>
              </a:extLst>
            </p:cNvPr>
            <p:cNvCxnSpPr/>
            <p:nvPr/>
          </p:nvCxnSpPr>
          <p:spPr>
            <a:xfrm flipH="1">
              <a:off x="9956800" y="939800"/>
              <a:ext cx="4318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2FFA2F52-6573-AEC8-7F26-3F9DABB4748C}"/>
              </a:ext>
            </a:extLst>
          </p:cNvPr>
          <p:cNvSpPr txBox="1"/>
          <p:nvPr/>
        </p:nvSpPr>
        <p:spPr>
          <a:xfrm>
            <a:off x="9987149" y="6353299"/>
            <a:ext cx="194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urlz MT" panose="04040404050702020202" pitchFamily="82" charset="0"/>
              </a:rPr>
              <a:t>www.ardoise-craie.fr</a:t>
            </a:r>
          </a:p>
        </p:txBody>
      </p:sp>
    </p:spTree>
    <p:extLst>
      <p:ext uri="{BB962C8B-B14F-4D97-AF65-F5344CB8AC3E}">
        <p14:creationId xmlns:p14="http://schemas.microsoft.com/office/powerpoint/2010/main" val="40085271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981</Words>
  <Application>Microsoft Office PowerPoint</Application>
  <PresentationFormat>Grand écran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CrayonL</vt:lpstr>
      <vt:lpstr>Curlz MT</vt:lpstr>
      <vt:lpstr>Thème Office</vt:lpstr>
      <vt:lpstr>LOUIS IX, ROI CHRETIEN AU XIIIè S.</vt:lpstr>
      <vt:lpstr>Présentation PowerPoint</vt:lpstr>
      <vt:lpstr>Présentation PowerPoint</vt:lpstr>
      <vt:lpstr>Vidéo 1: Seigneurs et paysans au Moyen-Age</vt:lpstr>
      <vt:lpstr>Présentation PowerPoint</vt:lpstr>
      <vt:lpstr>Présentation PowerPoint</vt:lpstr>
      <vt:lpstr>Le roi est un seigneur comme les autres. Il est le seigneur du domaine royal.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candice</dc:creator>
  <cp:lastModifiedBy>Office User</cp:lastModifiedBy>
  <cp:revision>23</cp:revision>
  <dcterms:created xsi:type="dcterms:W3CDTF">2019-08-22T09:49:25Z</dcterms:created>
  <dcterms:modified xsi:type="dcterms:W3CDTF">2024-05-29T08:30:03Z</dcterms:modified>
</cp:coreProperties>
</file>